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57" r:id="rId3"/>
    <p:sldId id="376" r:id="rId4"/>
    <p:sldId id="402" r:id="rId5"/>
    <p:sldId id="378" r:id="rId6"/>
    <p:sldId id="398" r:id="rId7"/>
    <p:sldId id="386" r:id="rId8"/>
    <p:sldId id="390" r:id="rId9"/>
    <p:sldId id="391" r:id="rId10"/>
    <p:sldId id="388" r:id="rId11"/>
    <p:sldId id="387" r:id="rId12"/>
    <p:sldId id="389" r:id="rId13"/>
    <p:sldId id="392" r:id="rId14"/>
    <p:sldId id="403" r:id="rId15"/>
    <p:sldId id="394" r:id="rId16"/>
    <p:sldId id="395" r:id="rId17"/>
    <p:sldId id="404" r:id="rId18"/>
    <p:sldId id="405" r:id="rId19"/>
    <p:sldId id="406" r:id="rId20"/>
    <p:sldId id="407" r:id="rId21"/>
    <p:sldId id="408" r:id="rId22"/>
    <p:sldId id="397" r:id="rId23"/>
    <p:sldId id="399" r:id="rId24"/>
    <p:sldId id="400" r:id="rId25"/>
    <p:sldId id="401" r:id="rId26"/>
    <p:sldId id="40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74"/>
  </p:normalViewPr>
  <p:slideViewPr>
    <p:cSldViewPr snapToGrid="0" snapToObjects="1">
      <p:cViewPr varScale="1">
        <p:scale>
          <a:sx n="98" d="100"/>
          <a:sy n="98" d="100"/>
        </p:scale>
        <p:origin x="21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83B22-070F-224D-A93F-A7F85A698181}" type="doc">
      <dgm:prSet loTypeId="urn:microsoft.com/office/officeart/2005/8/layout/process1" loCatId="" qsTypeId="urn:microsoft.com/office/officeart/2005/8/quickstyle/simple1" qsCatId="simple" csTypeId="urn:microsoft.com/office/officeart/2005/8/colors/accent1_2" csCatId="accent1" phldr="1"/>
      <dgm:spPr/>
    </dgm:pt>
    <dgm:pt modelId="{A83D6CF9-E206-AC4E-855D-0694A1F8AF63}">
      <dgm:prSet phldrT="[Text]" custT="1"/>
      <dgm:spPr/>
      <dgm:t>
        <a:bodyPr/>
        <a:lstStyle/>
        <a:p>
          <a:r>
            <a:rPr lang="en-US" sz="1600" dirty="0"/>
            <a:t>Division 19</a:t>
          </a:r>
        </a:p>
      </dgm:t>
    </dgm:pt>
    <dgm:pt modelId="{7002C50F-9577-DF41-A78E-B0079B953B65}" type="parTrans" cxnId="{494592B6-4583-EC46-AE94-8A19C9A4BC9D}">
      <dgm:prSet/>
      <dgm:spPr/>
      <dgm:t>
        <a:bodyPr/>
        <a:lstStyle/>
        <a:p>
          <a:endParaRPr lang="en-US"/>
        </a:p>
      </dgm:t>
    </dgm:pt>
    <dgm:pt modelId="{C4CD666F-1B9E-394F-BA35-B978A28B33BF}" type="sibTrans" cxnId="{494592B6-4583-EC46-AE94-8A19C9A4BC9D}">
      <dgm:prSet/>
      <dgm:spPr/>
      <dgm:t>
        <a:bodyPr/>
        <a:lstStyle/>
        <a:p>
          <a:endParaRPr lang="en-US"/>
        </a:p>
      </dgm:t>
    </dgm:pt>
    <dgm:pt modelId="{493DC5F0-B6B8-C34C-92E7-69818EAF4830}">
      <dgm:prSet phldrT="[Text]"/>
      <dgm:spPr/>
      <dgm:t>
        <a:bodyPr/>
        <a:lstStyle/>
        <a:p>
          <a:r>
            <a:rPr lang="en-US" dirty="0"/>
            <a:t>Dept. : 71</a:t>
          </a:r>
        </a:p>
      </dgm:t>
    </dgm:pt>
    <dgm:pt modelId="{C66C2305-21FB-274D-A01A-F8B435F38806}" type="parTrans" cxnId="{33CDE07F-BBBD-3449-8B6A-034CF9A7125A}">
      <dgm:prSet/>
      <dgm:spPr/>
      <dgm:t>
        <a:bodyPr/>
        <a:lstStyle/>
        <a:p>
          <a:endParaRPr lang="en-US"/>
        </a:p>
      </dgm:t>
    </dgm:pt>
    <dgm:pt modelId="{7B05E9F6-EE49-6E44-82AE-0C50555DE9BD}" type="sibTrans" cxnId="{33CDE07F-BBBD-3449-8B6A-034CF9A7125A}">
      <dgm:prSet/>
      <dgm:spPr/>
      <dgm:t>
        <a:bodyPr/>
        <a:lstStyle/>
        <a:p>
          <a:endParaRPr lang="en-US"/>
        </a:p>
      </dgm:t>
    </dgm:pt>
    <dgm:pt modelId="{437D6F8C-7D33-7347-84C7-BB3FB152BAFD}">
      <dgm:prSet phldrT="[Text]"/>
      <dgm:spPr/>
      <dgm:t>
        <a:bodyPr/>
        <a:lstStyle/>
        <a:p>
          <a:r>
            <a:rPr lang="en-US" dirty="0"/>
            <a:t>SNACKS/BEV/CANDY</a:t>
          </a:r>
        </a:p>
      </dgm:t>
    </dgm:pt>
    <dgm:pt modelId="{FBACF0F4-CA9D-4F42-B529-626EACD73D63}" type="sibTrans" cxnId="{2EF7D6B6-BE51-FC40-9650-6416AA6626BE}">
      <dgm:prSet/>
      <dgm:spPr/>
      <dgm:t>
        <a:bodyPr/>
        <a:lstStyle/>
        <a:p>
          <a:endParaRPr lang="en-US"/>
        </a:p>
      </dgm:t>
    </dgm:pt>
    <dgm:pt modelId="{F32D1AB7-2D52-BF45-B7EF-8853E2A64B04}" type="parTrans" cxnId="{2EF7D6B6-BE51-FC40-9650-6416AA6626BE}">
      <dgm:prSet/>
      <dgm:spPr/>
      <dgm:t>
        <a:bodyPr/>
        <a:lstStyle/>
        <a:p>
          <a:endParaRPr lang="en-US"/>
        </a:p>
      </dgm:t>
    </dgm:pt>
    <dgm:pt modelId="{1F309D26-6B75-BE4B-ACA1-BCE0E979E658}" type="pres">
      <dgm:prSet presAssocID="{15183B22-070F-224D-A93F-A7F85A698181}" presName="Name0" presStyleCnt="0">
        <dgm:presLayoutVars>
          <dgm:dir/>
          <dgm:resizeHandles val="exact"/>
        </dgm:presLayoutVars>
      </dgm:prSet>
      <dgm:spPr/>
    </dgm:pt>
    <dgm:pt modelId="{4AC6519B-C344-C146-B435-0422D6B02E8A}" type="pres">
      <dgm:prSet presAssocID="{A83D6CF9-E206-AC4E-855D-0694A1F8AF63}" presName="node" presStyleLbl="node1" presStyleIdx="0" presStyleCnt="3" custScaleX="71535" custScaleY="35828" custLinFactNeighborY="-72977">
        <dgm:presLayoutVars>
          <dgm:bulletEnabled val="1"/>
        </dgm:presLayoutVars>
      </dgm:prSet>
      <dgm:spPr/>
    </dgm:pt>
    <dgm:pt modelId="{E508F855-25E2-934A-AB8E-F366528E7FFB}" type="pres">
      <dgm:prSet presAssocID="{C4CD666F-1B9E-394F-BA35-B978A28B33BF}" presName="sibTrans" presStyleLbl="sibTrans2D1" presStyleIdx="0" presStyleCnt="2"/>
      <dgm:spPr/>
    </dgm:pt>
    <dgm:pt modelId="{AD2CE86D-85B4-2441-961C-E0C50D2B9BA2}" type="pres">
      <dgm:prSet presAssocID="{C4CD666F-1B9E-394F-BA35-B978A28B33BF}" presName="connectorText" presStyleLbl="sibTrans2D1" presStyleIdx="0" presStyleCnt="2"/>
      <dgm:spPr/>
    </dgm:pt>
    <dgm:pt modelId="{9615791F-99F4-7E4A-81E1-016D18F57697}" type="pres">
      <dgm:prSet presAssocID="{437D6F8C-7D33-7347-84C7-BB3FB152BAFD}" presName="node" presStyleLbl="node1" presStyleIdx="1" presStyleCnt="3" custScaleX="102728" custScaleY="34376" custLinFactNeighborX="-8058" custLinFactNeighborY="-75980">
        <dgm:presLayoutVars>
          <dgm:bulletEnabled val="1"/>
        </dgm:presLayoutVars>
      </dgm:prSet>
      <dgm:spPr/>
    </dgm:pt>
    <dgm:pt modelId="{972DBF97-8D12-B448-8C85-D54044AD55FD}" type="pres">
      <dgm:prSet presAssocID="{FBACF0F4-CA9D-4F42-B529-626EACD73D63}" presName="sibTrans" presStyleLbl="sibTrans2D1" presStyleIdx="1" presStyleCnt="2"/>
      <dgm:spPr/>
    </dgm:pt>
    <dgm:pt modelId="{4ABE6AE0-FF2B-F440-B71B-21DD909EB96C}" type="pres">
      <dgm:prSet presAssocID="{FBACF0F4-CA9D-4F42-B529-626EACD73D63}" presName="connectorText" presStyleLbl="sibTrans2D1" presStyleIdx="1" presStyleCnt="2"/>
      <dgm:spPr/>
    </dgm:pt>
    <dgm:pt modelId="{11159213-DE0F-4846-981B-1DAB788D0CF3}" type="pres">
      <dgm:prSet presAssocID="{493DC5F0-B6B8-C34C-92E7-69818EAF4830}" presName="node" presStyleLbl="node1" presStyleIdx="2" presStyleCnt="3" custScaleX="97343" custScaleY="38029" custLinFactNeighborX="-24176" custLinFactNeighborY="-77515">
        <dgm:presLayoutVars>
          <dgm:bulletEnabled val="1"/>
        </dgm:presLayoutVars>
      </dgm:prSet>
      <dgm:spPr/>
    </dgm:pt>
  </dgm:ptLst>
  <dgm:cxnLst>
    <dgm:cxn modelId="{5CE3DD42-A96F-F241-AB94-264639556ED6}" type="presOf" srcId="{FBACF0F4-CA9D-4F42-B529-626EACD73D63}" destId="{972DBF97-8D12-B448-8C85-D54044AD55FD}" srcOrd="0" destOrd="0" presId="urn:microsoft.com/office/officeart/2005/8/layout/process1"/>
    <dgm:cxn modelId="{43BEE047-CC9B-AE4C-BC9E-8CF87203BE97}" type="presOf" srcId="{A83D6CF9-E206-AC4E-855D-0694A1F8AF63}" destId="{4AC6519B-C344-C146-B435-0422D6B02E8A}" srcOrd="0" destOrd="0" presId="urn:microsoft.com/office/officeart/2005/8/layout/process1"/>
    <dgm:cxn modelId="{05FBE84E-DDE0-BD42-A017-BC1CEAEB2F9C}" type="presOf" srcId="{15183B22-070F-224D-A93F-A7F85A698181}" destId="{1F309D26-6B75-BE4B-ACA1-BCE0E979E658}" srcOrd="0" destOrd="0" presId="urn:microsoft.com/office/officeart/2005/8/layout/process1"/>
    <dgm:cxn modelId="{54F9706F-6CEF-BC4E-BDEB-210E854C0E97}" type="presOf" srcId="{437D6F8C-7D33-7347-84C7-BB3FB152BAFD}" destId="{9615791F-99F4-7E4A-81E1-016D18F57697}" srcOrd="0" destOrd="0" presId="urn:microsoft.com/office/officeart/2005/8/layout/process1"/>
    <dgm:cxn modelId="{4AA20F7E-2A1E-C84A-B9D2-E9619425EF42}" type="presOf" srcId="{493DC5F0-B6B8-C34C-92E7-69818EAF4830}" destId="{11159213-DE0F-4846-981B-1DAB788D0CF3}" srcOrd="0" destOrd="0" presId="urn:microsoft.com/office/officeart/2005/8/layout/process1"/>
    <dgm:cxn modelId="{33CDE07F-BBBD-3449-8B6A-034CF9A7125A}" srcId="{15183B22-070F-224D-A93F-A7F85A698181}" destId="{493DC5F0-B6B8-C34C-92E7-69818EAF4830}" srcOrd="2" destOrd="0" parTransId="{C66C2305-21FB-274D-A01A-F8B435F38806}" sibTransId="{7B05E9F6-EE49-6E44-82AE-0C50555DE9BD}"/>
    <dgm:cxn modelId="{3C05D684-5289-864F-8E0A-8DDF12E85EB6}" type="presOf" srcId="{C4CD666F-1B9E-394F-BA35-B978A28B33BF}" destId="{E508F855-25E2-934A-AB8E-F366528E7FFB}" srcOrd="0" destOrd="0" presId="urn:microsoft.com/office/officeart/2005/8/layout/process1"/>
    <dgm:cxn modelId="{69FDF387-5BE1-9E45-90AD-0AFB80FF2480}" type="presOf" srcId="{FBACF0F4-CA9D-4F42-B529-626EACD73D63}" destId="{4ABE6AE0-FF2B-F440-B71B-21DD909EB96C}" srcOrd="1" destOrd="0" presId="urn:microsoft.com/office/officeart/2005/8/layout/process1"/>
    <dgm:cxn modelId="{BC5C68B1-E328-EF4C-B699-F6485A9603CF}" type="presOf" srcId="{C4CD666F-1B9E-394F-BA35-B978A28B33BF}" destId="{AD2CE86D-85B4-2441-961C-E0C50D2B9BA2}" srcOrd="1" destOrd="0" presId="urn:microsoft.com/office/officeart/2005/8/layout/process1"/>
    <dgm:cxn modelId="{494592B6-4583-EC46-AE94-8A19C9A4BC9D}" srcId="{15183B22-070F-224D-A93F-A7F85A698181}" destId="{A83D6CF9-E206-AC4E-855D-0694A1F8AF63}" srcOrd="0" destOrd="0" parTransId="{7002C50F-9577-DF41-A78E-B0079B953B65}" sibTransId="{C4CD666F-1B9E-394F-BA35-B978A28B33BF}"/>
    <dgm:cxn modelId="{2EF7D6B6-BE51-FC40-9650-6416AA6626BE}" srcId="{15183B22-070F-224D-A93F-A7F85A698181}" destId="{437D6F8C-7D33-7347-84C7-BB3FB152BAFD}" srcOrd="1" destOrd="0" parTransId="{F32D1AB7-2D52-BF45-B7EF-8853E2A64B04}" sibTransId="{FBACF0F4-CA9D-4F42-B529-626EACD73D63}"/>
    <dgm:cxn modelId="{3CCC4355-CF59-B74D-B237-FDBCC5BC5095}" type="presParOf" srcId="{1F309D26-6B75-BE4B-ACA1-BCE0E979E658}" destId="{4AC6519B-C344-C146-B435-0422D6B02E8A}" srcOrd="0" destOrd="0" presId="urn:microsoft.com/office/officeart/2005/8/layout/process1"/>
    <dgm:cxn modelId="{E1112DCD-6865-9A4D-BFC2-4C0A22FAF676}" type="presParOf" srcId="{1F309D26-6B75-BE4B-ACA1-BCE0E979E658}" destId="{E508F855-25E2-934A-AB8E-F366528E7FFB}" srcOrd="1" destOrd="0" presId="urn:microsoft.com/office/officeart/2005/8/layout/process1"/>
    <dgm:cxn modelId="{D79CF7BB-E953-3B42-8FDC-E2692428BDE7}" type="presParOf" srcId="{E508F855-25E2-934A-AB8E-F366528E7FFB}" destId="{AD2CE86D-85B4-2441-961C-E0C50D2B9BA2}" srcOrd="0" destOrd="0" presId="urn:microsoft.com/office/officeart/2005/8/layout/process1"/>
    <dgm:cxn modelId="{3F2CF8A9-D390-5E43-BB4C-BD0F9EB1A35C}" type="presParOf" srcId="{1F309D26-6B75-BE4B-ACA1-BCE0E979E658}" destId="{9615791F-99F4-7E4A-81E1-016D18F57697}" srcOrd="2" destOrd="0" presId="urn:microsoft.com/office/officeart/2005/8/layout/process1"/>
    <dgm:cxn modelId="{72329B70-0DC1-D54C-9E42-622EA2A3C1D3}" type="presParOf" srcId="{1F309D26-6B75-BE4B-ACA1-BCE0E979E658}" destId="{972DBF97-8D12-B448-8C85-D54044AD55FD}" srcOrd="3" destOrd="0" presId="urn:microsoft.com/office/officeart/2005/8/layout/process1"/>
    <dgm:cxn modelId="{2DE4158C-97CA-1A4B-9B4E-A7AE8A559DE8}" type="presParOf" srcId="{972DBF97-8D12-B448-8C85-D54044AD55FD}" destId="{4ABE6AE0-FF2B-F440-B71B-21DD909EB96C}" srcOrd="0" destOrd="0" presId="urn:microsoft.com/office/officeart/2005/8/layout/process1"/>
    <dgm:cxn modelId="{D748A823-E01D-FD49-9A4C-EC3E1EC8D53D}" type="presParOf" srcId="{1F309D26-6B75-BE4B-ACA1-BCE0E979E658}" destId="{11159213-DE0F-4846-981B-1DAB788D0CF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183B22-070F-224D-A93F-A7F85A698181}" type="doc">
      <dgm:prSet loTypeId="urn:microsoft.com/office/officeart/2005/8/layout/process1" loCatId="" qsTypeId="urn:microsoft.com/office/officeart/2005/8/quickstyle/simple1" qsCatId="simple" csTypeId="urn:microsoft.com/office/officeart/2005/8/colors/accent1_2" csCatId="accent1" phldr="1"/>
      <dgm:spPr/>
    </dgm:pt>
    <dgm:pt modelId="{A83D6CF9-E206-AC4E-855D-0694A1F8AF63}">
      <dgm:prSet phldrT="[Text]" custT="1"/>
      <dgm:spPr/>
      <dgm:t>
        <a:bodyPr/>
        <a:lstStyle/>
        <a:p>
          <a:r>
            <a:rPr lang="en-US" sz="1600" dirty="0"/>
            <a:t>Division 29</a:t>
          </a:r>
        </a:p>
      </dgm:t>
    </dgm:pt>
    <dgm:pt modelId="{7002C50F-9577-DF41-A78E-B0079B953B65}" type="parTrans" cxnId="{494592B6-4583-EC46-AE94-8A19C9A4BC9D}">
      <dgm:prSet/>
      <dgm:spPr/>
      <dgm:t>
        <a:bodyPr/>
        <a:lstStyle/>
        <a:p>
          <a:endParaRPr lang="en-US"/>
        </a:p>
      </dgm:t>
    </dgm:pt>
    <dgm:pt modelId="{C4CD666F-1B9E-394F-BA35-B978A28B33BF}" type="sibTrans" cxnId="{494592B6-4583-EC46-AE94-8A19C9A4BC9D}">
      <dgm:prSet/>
      <dgm:spPr/>
      <dgm:t>
        <a:bodyPr/>
        <a:lstStyle/>
        <a:p>
          <a:endParaRPr lang="en-US"/>
        </a:p>
      </dgm:t>
    </dgm:pt>
    <dgm:pt modelId="{437D6F8C-7D33-7347-84C7-BB3FB152BAFD}">
      <dgm:prSet phldrT="[Text]"/>
      <dgm:spPr/>
      <dgm:t>
        <a:bodyPr/>
        <a:lstStyle/>
        <a:p>
          <a:r>
            <a:rPr lang="en-US" dirty="0"/>
            <a:t>DRY/DAIRY/FROZEN </a:t>
          </a:r>
        </a:p>
      </dgm:t>
    </dgm:pt>
    <dgm:pt modelId="{F32D1AB7-2D52-BF45-B7EF-8853E2A64B04}" type="parTrans" cxnId="{2EF7D6B6-BE51-FC40-9650-6416AA6626BE}">
      <dgm:prSet/>
      <dgm:spPr/>
      <dgm:t>
        <a:bodyPr/>
        <a:lstStyle/>
        <a:p>
          <a:endParaRPr lang="en-US"/>
        </a:p>
      </dgm:t>
    </dgm:pt>
    <dgm:pt modelId="{FBACF0F4-CA9D-4F42-B529-626EACD73D63}" type="sibTrans" cxnId="{2EF7D6B6-BE51-FC40-9650-6416AA6626BE}">
      <dgm:prSet/>
      <dgm:spPr/>
      <dgm:t>
        <a:bodyPr/>
        <a:lstStyle/>
        <a:p>
          <a:endParaRPr lang="en-US"/>
        </a:p>
      </dgm:t>
    </dgm:pt>
    <dgm:pt modelId="{493DC5F0-B6B8-C34C-92E7-69818EAF4830}">
      <dgm:prSet phldrT="[Text]"/>
      <dgm:spPr/>
      <dgm:t>
        <a:bodyPr/>
        <a:lstStyle/>
        <a:p>
          <a:r>
            <a:rPr lang="en-US" dirty="0"/>
            <a:t>Dept. : 231</a:t>
          </a:r>
        </a:p>
      </dgm:t>
    </dgm:pt>
    <dgm:pt modelId="{C66C2305-21FB-274D-A01A-F8B435F38806}" type="parTrans" cxnId="{33CDE07F-BBBD-3449-8B6A-034CF9A7125A}">
      <dgm:prSet/>
      <dgm:spPr/>
      <dgm:t>
        <a:bodyPr/>
        <a:lstStyle/>
        <a:p>
          <a:endParaRPr lang="en-US"/>
        </a:p>
      </dgm:t>
    </dgm:pt>
    <dgm:pt modelId="{7B05E9F6-EE49-6E44-82AE-0C50555DE9BD}" type="sibTrans" cxnId="{33CDE07F-BBBD-3449-8B6A-034CF9A7125A}">
      <dgm:prSet/>
      <dgm:spPr/>
      <dgm:t>
        <a:bodyPr/>
        <a:lstStyle/>
        <a:p>
          <a:endParaRPr lang="en-US"/>
        </a:p>
      </dgm:t>
    </dgm:pt>
    <dgm:pt modelId="{1F309D26-6B75-BE4B-ACA1-BCE0E979E658}" type="pres">
      <dgm:prSet presAssocID="{15183B22-070F-224D-A93F-A7F85A698181}" presName="Name0" presStyleCnt="0">
        <dgm:presLayoutVars>
          <dgm:dir/>
          <dgm:resizeHandles val="exact"/>
        </dgm:presLayoutVars>
      </dgm:prSet>
      <dgm:spPr/>
    </dgm:pt>
    <dgm:pt modelId="{4AC6519B-C344-C146-B435-0422D6B02E8A}" type="pres">
      <dgm:prSet presAssocID="{A83D6CF9-E206-AC4E-855D-0694A1F8AF63}" presName="node" presStyleLbl="node1" presStyleIdx="0" presStyleCnt="3" custScaleX="71535" custScaleY="35828" custLinFactNeighborY="-72977">
        <dgm:presLayoutVars>
          <dgm:bulletEnabled val="1"/>
        </dgm:presLayoutVars>
      </dgm:prSet>
      <dgm:spPr/>
    </dgm:pt>
    <dgm:pt modelId="{E508F855-25E2-934A-AB8E-F366528E7FFB}" type="pres">
      <dgm:prSet presAssocID="{C4CD666F-1B9E-394F-BA35-B978A28B33BF}" presName="sibTrans" presStyleLbl="sibTrans2D1" presStyleIdx="0" presStyleCnt="2"/>
      <dgm:spPr/>
    </dgm:pt>
    <dgm:pt modelId="{AD2CE86D-85B4-2441-961C-E0C50D2B9BA2}" type="pres">
      <dgm:prSet presAssocID="{C4CD666F-1B9E-394F-BA35-B978A28B33BF}" presName="connectorText" presStyleLbl="sibTrans2D1" presStyleIdx="0" presStyleCnt="2"/>
      <dgm:spPr/>
    </dgm:pt>
    <dgm:pt modelId="{9615791F-99F4-7E4A-81E1-016D18F57697}" type="pres">
      <dgm:prSet presAssocID="{437D6F8C-7D33-7347-84C7-BB3FB152BAFD}" presName="node" presStyleLbl="node1" presStyleIdx="1" presStyleCnt="3" custScaleX="102728" custScaleY="34376" custLinFactNeighborX="-8058" custLinFactNeighborY="-75980">
        <dgm:presLayoutVars>
          <dgm:bulletEnabled val="1"/>
        </dgm:presLayoutVars>
      </dgm:prSet>
      <dgm:spPr/>
    </dgm:pt>
    <dgm:pt modelId="{972DBF97-8D12-B448-8C85-D54044AD55FD}" type="pres">
      <dgm:prSet presAssocID="{FBACF0F4-CA9D-4F42-B529-626EACD73D63}" presName="sibTrans" presStyleLbl="sibTrans2D1" presStyleIdx="1" presStyleCnt="2"/>
      <dgm:spPr/>
    </dgm:pt>
    <dgm:pt modelId="{4ABE6AE0-FF2B-F440-B71B-21DD909EB96C}" type="pres">
      <dgm:prSet presAssocID="{FBACF0F4-CA9D-4F42-B529-626EACD73D63}" presName="connectorText" presStyleLbl="sibTrans2D1" presStyleIdx="1" presStyleCnt="2"/>
      <dgm:spPr/>
    </dgm:pt>
    <dgm:pt modelId="{11159213-DE0F-4846-981B-1DAB788D0CF3}" type="pres">
      <dgm:prSet presAssocID="{493DC5F0-B6B8-C34C-92E7-69818EAF4830}" presName="node" presStyleLbl="node1" presStyleIdx="2" presStyleCnt="3" custScaleX="97343" custScaleY="38029" custLinFactNeighborX="-24176" custLinFactNeighborY="-77515">
        <dgm:presLayoutVars>
          <dgm:bulletEnabled val="1"/>
        </dgm:presLayoutVars>
      </dgm:prSet>
      <dgm:spPr/>
    </dgm:pt>
  </dgm:ptLst>
  <dgm:cxnLst>
    <dgm:cxn modelId="{5CE3DD42-A96F-F241-AB94-264639556ED6}" type="presOf" srcId="{FBACF0F4-CA9D-4F42-B529-626EACD73D63}" destId="{972DBF97-8D12-B448-8C85-D54044AD55FD}" srcOrd="0" destOrd="0" presId="urn:microsoft.com/office/officeart/2005/8/layout/process1"/>
    <dgm:cxn modelId="{43BEE047-CC9B-AE4C-BC9E-8CF87203BE97}" type="presOf" srcId="{A83D6CF9-E206-AC4E-855D-0694A1F8AF63}" destId="{4AC6519B-C344-C146-B435-0422D6B02E8A}" srcOrd="0" destOrd="0" presId="urn:microsoft.com/office/officeart/2005/8/layout/process1"/>
    <dgm:cxn modelId="{05FBE84E-DDE0-BD42-A017-BC1CEAEB2F9C}" type="presOf" srcId="{15183B22-070F-224D-A93F-A7F85A698181}" destId="{1F309D26-6B75-BE4B-ACA1-BCE0E979E658}" srcOrd="0" destOrd="0" presId="urn:microsoft.com/office/officeart/2005/8/layout/process1"/>
    <dgm:cxn modelId="{54F9706F-6CEF-BC4E-BDEB-210E854C0E97}" type="presOf" srcId="{437D6F8C-7D33-7347-84C7-BB3FB152BAFD}" destId="{9615791F-99F4-7E4A-81E1-016D18F57697}" srcOrd="0" destOrd="0" presId="urn:microsoft.com/office/officeart/2005/8/layout/process1"/>
    <dgm:cxn modelId="{4AA20F7E-2A1E-C84A-B9D2-E9619425EF42}" type="presOf" srcId="{493DC5F0-B6B8-C34C-92E7-69818EAF4830}" destId="{11159213-DE0F-4846-981B-1DAB788D0CF3}" srcOrd="0" destOrd="0" presId="urn:microsoft.com/office/officeart/2005/8/layout/process1"/>
    <dgm:cxn modelId="{33CDE07F-BBBD-3449-8B6A-034CF9A7125A}" srcId="{15183B22-070F-224D-A93F-A7F85A698181}" destId="{493DC5F0-B6B8-C34C-92E7-69818EAF4830}" srcOrd="2" destOrd="0" parTransId="{C66C2305-21FB-274D-A01A-F8B435F38806}" sibTransId="{7B05E9F6-EE49-6E44-82AE-0C50555DE9BD}"/>
    <dgm:cxn modelId="{3C05D684-5289-864F-8E0A-8DDF12E85EB6}" type="presOf" srcId="{C4CD666F-1B9E-394F-BA35-B978A28B33BF}" destId="{E508F855-25E2-934A-AB8E-F366528E7FFB}" srcOrd="0" destOrd="0" presId="urn:microsoft.com/office/officeart/2005/8/layout/process1"/>
    <dgm:cxn modelId="{69FDF387-5BE1-9E45-90AD-0AFB80FF2480}" type="presOf" srcId="{FBACF0F4-CA9D-4F42-B529-626EACD73D63}" destId="{4ABE6AE0-FF2B-F440-B71B-21DD909EB96C}" srcOrd="1" destOrd="0" presId="urn:microsoft.com/office/officeart/2005/8/layout/process1"/>
    <dgm:cxn modelId="{BC5C68B1-E328-EF4C-B699-F6485A9603CF}" type="presOf" srcId="{C4CD666F-1B9E-394F-BA35-B978A28B33BF}" destId="{AD2CE86D-85B4-2441-961C-E0C50D2B9BA2}" srcOrd="1" destOrd="0" presId="urn:microsoft.com/office/officeart/2005/8/layout/process1"/>
    <dgm:cxn modelId="{494592B6-4583-EC46-AE94-8A19C9A4BC9D}" srcId="{15183B22-070F-224D-A93F-A7F85A698181}" destId="{A83D6CF9-E206-AC4E-855D-0694A1F8AF63}" srcOrd="0" destOrd="0" parTransId="{7002C50F-9577-DF41-A78E-B0079B953B65}" sibTransId="{C4CD666F-1B9E-394F-BA35-B978A28B33BF}"/>
    <dgm:cxn modelId="{2EF7D6B6-BE51-FC40-9650-6416AA6626BE}" srcId="{15183B22-070F-224D-A93F-A7F85A698181}" destId="{437D6F8C-7D33-7347-84C7-BB3FB152BAFD}" srcOrd="1" destOrd="0" parTransId="{F32D1AB7-2D52-BF45-B7EF-8853E2A64B04}" sibTransId="{FBACF0F4-CA9D-4F42-B529-626EACD73D63}"/>
    <dgm:cxn modelId="{3CCC4355-CF59-B74D-B237-FDBCC5BC5095}" type="presParOf" srcId="{1F309D26-6B75-BE4B-ACA1-BCE0E979E658}" destId="{4AC6519B-C344-C146-B435-0422D6B02E8A}" srcOrd="0" destOrd="0" presId="urn:microsoft.com/office/officeart/2005/8/layout/process1"/>
    <dgm:cxn modelId="{E1112DCD-6865-9A4D-BFC2-4C0A22FAF676}" type="presParOf" srcId="{1F309D26-6B75-BE4B-ACA1-BCE0E979E658}" destId="{E508F855-25E2-934A-AB8E-F366528E7FFB}" srcOrd="1" destOrd="0" presId="urn:microsoft.com/office/officeart/2005/8/layout/process1"/>
    <dgm:cxn modelId="{D79CF7BB-E953-3B42-8FDC-E2692428BDE7}" type="presParOf" srcId="{E508F855-25E2-934A-AB8E-F366528E7FFB}" destId="{AD2CE86D-85B4-2441-961C-E0C50D2B9BA2}" srcOrd="0" destOrd="0" presId="urn:microsoft.com/office/officeart/2005/8/layout/process1"/>
    <dgm:cxn modelId="{3F2CF8A9-D390-5E43-BB4C-BD0F9EB1A35C}" type="presParOf" srcId="{1F309D26-6B75-BE4B-ACA1-BCE0E979E658}" destId="{9615791F-99F4-7E4A-81E1-016D18F57697}" srcOrd="2" destOrd="0" presId="urn:microsoft.com/office/officeart/2005/8/layout/process1"/>
    <dgm:cxn modelId="{72329B70-0DC1-D54C-9E42-622EA2A3C1D3}" type="presParOf" srcId="{1F309D26-6B75-BE4B-ACA1-BCE0E979E658}" destId="{972DBF97-8D12-B448-8C85-D54044AD55FD}" srcOrd="3" destOrd="0" presId="urn:microsoft.com/office/officeart/2005/8/layout/process1"/>
    <dgm:cxn modelId="{2DE4158C-97CA-1A4B-9B4E-A7AE8A559DE8}" type="presParOf" srcId="{972DBF97-8D12-B448-8C85-D54044AD55FD}" destId="{4ABE6AE0-FF2B-F440-B71B-21DD909EB96C}" srcOrd="0" destOrd="0" presId="urn:microsoft.com/office/officeart/2005/8/layout/process1"/>
    <dgm:cxn modelId="{D748A823-E01D-FD49-9A4C-EC3E1EC8D53D}" type="presParOf" srcId="{1F309D26-6B75-BE4B-ACA1-BCE0E979E658}" destId="{11159213-DE0F-4846-981B-1DAB788D0CF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183B22-070F-224D-A93F-A7F85A698181}" type="doc">
      <dgm:prSet loTypeId="urn:microsoft.com/office/officeart/2005/8/layout/process1" loCatId="" qsTypeId="urn:microsoft.com/office/officeart/2005/8/quickstyle/simple1" qsCatId="simple" csTypeId="urn:microsoft.com/office/officeart/2005/8/colors/accent1_2" csCatId="accent1" phldr="1"/>
      <dgm:spPr/>
    </dgm:pt>
    <dgm:pt modelId="{A83D6CF9-E206-AC4E-855D-0694A1F8AF63}">
      <dgm:prSet phldrT="[Text]" custT="1"/>
      <dgm:spPr/>
      <dgm:t>
        <a:bodyPr/>
        <a:lstStyle/>
        <a:p>
          <a:r>
            <a:rPr lang="en-US" sz="1600" dirty="0"/>
            <a:t>Division 32</a:t>
          </a:r>
        </a:p>
      </dgm:t>
    </dgm:pt>
    <dgm:pt modelId="{7002C50F-9577-DF41-A78E-B0079B953B65}" type="parTrans" cxnId="{494592B6-4583-EC46-AE94-8A19C9A4BC9D}">
      <dgm:prSet/>
      <dgm:spPr/>
      <dgm:t>
        <a:bodyPr/>
        <a:lstStyle/>
        <a:p>
          <a:endParaRPr lang="en-US"/>
        </a:p>
      </dgm:t>
    </dgm:pt>
    <dgm:pt modelId="{C4CD666F-1B9E-394F-BA35-B978A28B33BF}" type="sibTrans" cxnId="{494592B6-4583-EC46-AE94-8A19C9A4BC9D}">
      <dgm:prSet/>
      <dgm:spPr/>
      <dgm:t>
        <a:bodyPr/>
        <a:lstStyle/>
        <a:p>
          <a:endParaRPr lang="en-US"/>
        </a:p>
      </dgm:t>
    </dgm:pt>
    <dgm:pt modelId="{437D6F8C-7D33-7347-84C7-BB3FB152BAFD}">
      <dgm:prSet phldrT="[Text]"/>
      <dgm:spPr/>
      <dgm:t>
        <a:bodyPr/>
        <a:lstStyle/>
        <a:p>
          <a:r>
            <a:rPr lang="en-US" dirty="0"/>
            <a:t>BEAUTY </a:t>
          </a:r>
        </a:p>
      </dgm:t>
    </dgm:pt>
    <dgm:pt modelId="{F32D1AB7-2D52-BF45-B7EF-8853E2A64B04}" type="parTrans" cxnId="{2EF7D6B6-BE51-FC40-9650-6416AA6626BE}">
      <dgm:prSet/>
      <dgm:spPr/>
      <dgm:t>
        <a:bodyPr/>
        <a:lstStyle/>
        <a:p>
          <a:endParaRPr lang="en-US"/>
        </a:p>
      </dgm:t>
    </dgm:pt>
    <dgm:pt modelId="{FBACF0F4-CA9D-4F42-B529-626EACD73D63}" type="sibTrans" cxnId="{2EF7D6B6-BE51-FC40-9650-6416AA6626BE}">
      <dgm:prSet/>
      <dgm:spPr/>
      <dgm:t>
        <a:bodyPr/>
        <a:lstStyle/>
        <a:p>
          <a:endParaRPr lang="en-US"/>
        </a:p>
      </dgm:t>
    </dgm:pt>
    <dgm:pt modelId="{493DC5F0-B6B8-C34C-92E7-69818EAF4830}">
      <dgm:prSet phldrT="[Text]"/>
      <dgm:spPr/>
      <dgm:t>
        <a:bodyPr/>
        <a:lstStyle/>
        <a:p>
          <a:r>
            <a:rPr lang="en-US" dirty="0"/>
            <a:t>Dept. : 37,49,52,63</a:t>
          </a:r>
        </a:p>
      </dgm:t>
    </dgm:pt>
    <dgm:pt modelId="{C66C2305-21FB-274D-A01A-F8B435F38806}" type="parTrans" cxnId="{33CDE07F-BBBD-3449-8B6A-034CF9A7125A}">
      <dgm:prSet/>
      <dgm:spPr/>
      <dgm:t>
        <a:bodyPr/>
        <a:lstStyle/>
        <a:p>
          <a:endParaRPr lang="en-US"/>
        </a:p>
      </dgm:t>
    </dgm:pt>
    <dgm:pt modelId="{7B05E9F6-EE49-6E44-82AE-0C50555DE9BD}" type="sibTrans" cxnId="{33CDE07F-BBBD-3449-8B6A-034CF9A7125A}">
      <dgm:prSet/>
      <dgm:spPr/>
      <dgm:t>
        <a:bodyPr/>
        <a:lstStyle/>
        <a:p>
          <a:endParaRPr lang="en-US"/>
        </a:p>
      </dgm:t>
    </dgm:pt>
    <dgm:pt modelId="{1F309D26-6B75-BE4B-ACA1-BCE0E979E658}" type="pres">
      <dgm:prSet presAssocID="{15183B22-070F-224D-A93F-A7F85A698181}" presName="Name0" presStyleCnt="0">
        <dgm:presLayoutVars>
          <dgm:dir/>
          <dgm:resizeHandles val="exact"/>
        </dgm:presLayoutVars>
      </dgm:prSet>
      <dgm:spPr/>
    </dgm:pt>
    <dgm:pt modelId="{4AC6519B-C344-C146-B435-0422D6B02E8A}" type="pres">
      <dgm:prSet presAssocID="{A83D6CF9-E206-AC4E-855D-0694A1F8AF63}" presName="node" presStyleLbl="node1" presStyleIdx="0" presStyleCnt="3" custScaleX="71535" custScaleY="35828" custLinFactNeighborY="-72977">
        <dgm:presLayoutVars>
          <dgm:bulletEnabled val="1"/>
        </dgm:presLayoutVars>
      </dgm:prSet>
      <dgm:spPr/>
    </dgm:pt>
    <dgm:pt modelId="{E508F855-25E2-934A-AB8E-F366528E7FFB}" type="pres">
      <dgm:prSet presAssocID="{C4CD666F-1B9E-394F-BA35-B978A28B33BF}" presName="sibTrans" presStyleLbl="sibTrans2D1" presStyleIdx="0" presStyleCnt="2"/>
      <dgm:spPr/>
    </dgm:pt>
    <dgm:pt modelId="{AD2CE86D-85B4-2441-961C-E0C50D2B9BA2}" type="pres">
      <dgm:prSet presAssocID="{C4CD666F-1B9E-394F-BA35-B978A28B33BF}" presName="connectorText" presStyleLbl="sibTrans2D1" presStyleIdx="0" presStyleCnt="2"/>
      <dgm:spPr/>
    </dgm:pt>
    <dgm:pt modelId="{9615791F-99F4-7E4A-81E1-016D18F57697}" type="pres">
      <dgm:prSet presAssocID="{437D6F8C-7D33-7347-84C7-BB3FB152BAFD}" presName="node" presStyleLbl="node1" presStyleIdx="1" presStyleCnt="3" custScaleX="102728" custScaleY="34376" custLinFactNeighborX="-8058" custLinFactNeighborY="-75980">
        <dgm:presLayoutVars>
          <dgm:bulletEnabled val="1"/>
        </dgm:presLayoutVars>
      </dgm:prSet>
      <dgm:spPr/>
    </dgm:pt>
    <dgm:pt modelId="{972DBF97-8D12-B448-8C85-D54044AD55FD}" type="pres">
      <dgm:prSet presAssocID="{FBACF0F4-CA9D-4F42-B529-626EACD73D63}" presName="sibTrans" presStyleLbl="sibTrans2D1" presStyleIdx="1" presStyleCnt="2"/>
      <dgm:spPr/>
    </dgm:pt>
    <dgm:pt modelId="{4ABE6AE0-FF2B-F440-B71B-21DD909EB96C}" type="pres">
      <dgm:prSet presAssocID="{FBACF0F4-CA9D-4F42-B529-626EACD73D63}" presName="connectorText" presStyleLbl="sibTrans2D1" presStyleIdx="1" presStyleCnt="2"/>
      <dgm:spPr/>
    </dgm:pt>
    <dgm:pt modelId="{11159213-DE0F-4846-981B-1DAB788D0CF3}" type="pres">
      <dgm:prSet presAssocID="{493DC5F0-B6B8-C34C-92E7-69818EAF4830}" presName="node" presStyleLbl="node1" presStyleIdx="2" presStyleCnt="3" custScaleX="97343" custScaleY="38029" custLinFactNeighborX="-24176" custLinFactNeighborY="-77515">
        <dgm:presLayoutVars>
          <dgm:bulletEnabled val="1"/>
        </dgm:presLayoutVars>
      </dgm:prSet>
      <dgm:spPr/>
    </dgm:pt>
  </dgm:ptLst>
  <dgm:cxnLst>
    <dgm:cxn modelId="{5CE3DD42-A96F-F241-AB94-264639556ED6}" type="presOf" srcId="{FBACF0F4-CA9D-4F42-B529-626EACD73D63}" destId="{972DBF97-8D12-B448-8C85-D54044AD55FD}" srcOrd="0" destOrd="0" presId="urn:microsoft.com/office/officeart/2005/8/layout/process1"/>
    <dgm:cxn modelId="{43BEE047-CC9B-AE4C-BC9E-8CF87203BE97}" type="presOf" srcId="{A83D6CF9-E206-AC4E-855D-0694A1F8AF63}" destId="{4AC6519B-C344-C146-B435-0422D6B02E8A}" srcOrd="0" destOrd="0" presId="urn:microsoft.com/office/officeart/2005/8/layout/process1"/>
    <dgm:cxn modelId="{05FBE84E-DDE0-BD42-A017-BC1CEAEB2F9C}" type="presOf" srcId="{15183B22-070F-224D-A93F-A7F85A698181}" destId="{1F309D26-6B75-BE4B-ACA1-BCE0E979E658}" srcOrd="0" destOrd="0" presId="urn:microsoft.com/office/officeart/2005/8/layout/process1"/>
    <dgm:cxn modelId="{54F9706F-6CEF-BC4E-BDEB-210E854C0E97}" type="presOf" srcId="{437D6F8C-7D33-7347-84C7-BB3FB152BAFD}" destId="{9615791F-99F4-7E4A-81E1-016D18F57697}" srcOrd="0" destOrd="0" presId="urn:microsoft.com/office/officeart/2005/8/layout/process1"/>
    <dgm:cxn modelId="{4AA20F7E-2A1E-C84A-B9D2-E9619425EF42}" type="presOf" srcId="{493DC5F0-B6B8-C34C-92E7-69818EAF4830}" destId="{11159213-DE0F-4846-981B-1DAB788D0CF3}" srcOrd="0" destOrd="0" presId="urn:microsoft.com/office/officeart/2005/8/layout/process1"/>
    <dgm:cxn modelId="{33CDE07F-BBBD-3449-8B6A-034CF9A7125A}" srcId="{15183B22-070F-224D-A93F-A7F85A698181}" destId="{493DC5F0-B6B8-C34C-92E7-69818EAF4830}" srcOrd="2" destOrd="0" parTransId="{C66C2305-21FB-274D-A01A-F8B435F38806}" sibTransId="{7B05E9F6-EE49-6E44-82AE-0C50555DE9BD}"/>
    <dgm:cxn modelId="{3C05D684-5289-864F-8E0A-8DDF12E85EB6}" type="presOf" srcId="{C4CD666F-1B9E-394F-BA35-B978A28B33BF}" destId="{E508F855-25E2-934A-AB8E-F366528E7FFB}" srcOrd="0" destOrd="0" presId="urn:microsoft.com/office/officeart/2005/8/layout/process1"/>
    <dgm:cxn modelId="{69FDF387-5BE1-9E45-90AD-0AFB80FF2480}" type="presOf" srcId="{FBACF0F4-CA9D-4F42-B529-626EACD73D63}" destId="{4ABE6AE0-FF2B-F440-B71B-21DD909EB96C}" srcOrd="1" destOrd="0" presId="urn:microsoft.com/office/officeart/2005/8/layout/process1"/>
    <dgm:cxn modelId="{BC5C68B1-E328-EF4C-B699-F6485A9603CF}" type="presOf" srcId="{C4CD666F-1B9E-394F-BA35-B978A28B33BF}" destId="{AD2CE86D-85B4-2441-961C-E0C50D2B9BA2}" srcOrd="1" destOrd="0" presId="urn:microsoft.com/office/officeart/2005/8/layout/process1"/>
    <dgm:cxn modelId="{494592B6-4583-EC46-AE94-8A19C9A4BC9D}" srcId="{15183B22-070F-224D-A93F-A7F85A698181}" destId="{A83D6CF9-E206-AC4E-855D-0694A1F8AF63}" srcOrd="0" destOrd="0" parTransId="{7002C50F-9577-DF41-A78E-B0079B953B65}" sibTransId="{C4CD666F-1B9E-394F-BA35-B978A28B33BF}"/>
    <dgm:cxn modelId="{2EF7D6B6-BE51-FC40-9650-6416AA6626BE}" srcId="{15183B22-070F-224D-A93F-A7F85A698181}" destId="{437D6F8C-7D33-7347-84C7-BB3FB152BAFD}" srcOrd="1" destOrd="0" parTransId="{F32D1AB7-2D52-BF45-B7EF-8853E2A64B04}" sibTransId="{FBACF0F4-CA9D-4F42-B529-626EACD73D63}"/>
    <dgm:cxn modelId="{3CCC4355-CF59-B74D-B237-FDBCC5BC5095}" type="presParOf" srcId="{1F309D26-6B75-BE4B-ACA1-BCE0E979E658}" destId="{4AC6519B-C344-C146-B435-0422D6B02E8A}" srcOrd="0" destOrd="0" presId="urn:microsoft.com/office/officeart/2005/8/layout/process1"/>
    <dgm:cxn modelId="{E1112DCD-6865-9A4D-BFC2-4C0A22FAF676}" type="presParOf" srcId="{1F309D26-6B75-BE4B-ACA1-BCE0E979E658}" destId="{E508F855-25E2-934A-AB8E-F366528E7FFB}" srcOrd="1" destOrd="0" presId="urn:microsoft.com/office/officeart/2005/8/layout/process1"/>
    <dgm:cxn modelId="{D79CF7BB-E953-3B42-8FDC-E2692428BDE7}" type="presParOf" srcId="{E508F855-25E2-934A-AB8E-F366528E7FFB}" destId="{AD2CE86D-85B4-2441-961C-E0C50D2B9BA2}" srcOrd="0" destOrd="0" presId="urn:microsoft.com/office/officeart/2005/8/layout/process1"/>
    <dgm:cxn modelId="{3F2CF8A9-D390-5E43-BB4C-BD0F9EB1A35C}" type="presParOf" srcId="{1F309D26-6B75-BE4B-ACA1-BCE0E979E658}" destId="{9615791F-99F4-7E4A-81E1-016D18F57697}" srcOrd="2" destOrd="0" presId="urn:microsoft.com/office/officeart/2005/8/layout/process1"/>
    <dgm:cxn modelId="{72329B70-0DC1-D54C-9E42-622EA2A3C1D3}" type="presParOf" srcId="{1F309D26-6B75-BE4B-ACA1-BCE0E979E658}" destId="{972DBF97-8D12-B448-8C85-D54044AD55FD}" srcOrd="3" destOrd="0" presId="urn:microsoft.com/office/officeart/2005/8/layout/process1"/>
    <dgm:cxn modelId="{2DE4158C-97CA-1A4B-9B4E-A7AE8A559DE8}" type="presParOf" srcId="{972DBF97-8D12-B448-8C85-D54044AD55FD}" destId="{4ABE6AE0-FF2B-F440-B71B-21DD909EB96C}" srcOrd="0" destOrd="0" presId="urn:microsoft.com/office/officeart/2005/8/layout/process1"/>
    <dgm:cxn modelId="{D748A823-E01D-FD49-9A4C-EC3E1EC8D53D}" type="presParOf" srcId="{1F309D26-6B75-BE4B-ACA1-BCE0E979E658}" destId="{11159213-DE0F-4846-981B-1DAB788D0CF3}"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5D56D4-85B3-D248-B872-6B9E8C842319}" type="doc">
      <dgm:prSet loTypeId="urn:microsoft.com/office/officeart/2005/8/layout/lProcess1" loCatId="" qsTypeId="urn:microsoft.com/office/officeart/2005/8/quickstyle/simple1" qsCatId="simple" csTypeId="urn:microsoft.com/office/officeart/2005/8/colors/accent1_2" csCatId="accent1" phldr="1"/>
      <dgm:spPr/>
      <dgm:t>
        <a:bodyPr/>
        <a:lstStyle/>
        <a:p>
          <a:endParaRPr lang="en-US"/>
        </a:p>
      </dgm:t>
    </dgm:pt>
    <dgm:pt modelId="{CA033FB3-3DC8-204B-BAA7-0B64B603B991}">
      <dgm:prSet phldrT="[Text]" custT="1"/>
      <dgm:spPr/>
      <dgm:t>
        <a:bodyPr/>
        <a:lstStyle/>
        <a:p>
          <a:r>
            <a:rPr lang="en-US" sz="2400" dirty="0"/>
            <a:t>Inventory Data</a:t>
          </a:r>
        </a:p>
      </dgm:t>
    </dgm:pt>
    <dgm:pt modelId="{9B8566D8-82D5-7541-881E-9882F7134F1D}" type="parTrans" cxnId="{E96DBA92-E98B-A940-B9A2-D1D8C76E43F7}">
      <dgm:prSet/>
      <dgm:spPr/>
      <dgm:t>
        <a:bodyPr/>
        <a:lstStyle/>
        <a:p>
          <a:endParaRPr lang="en-US" sz="2400"/>
        </a:p>
      </dgm:t>
    </dgm:pt>
    <dgm:pt modelId="{8CAE7DF2-7A53-A242-AC16-DD169F668CAC}" type="sibTrans" cxnId="{E96DBA92-E98B-A940-B9A2-D1D8C76E43F7}">
      <dgm:prSet/>
      <dgm:spPr/>
      <dgm:t>
        <a:bodyPr/>
        <a:lstStyle/>
        <a:p>
          <a:endParaRPr lang="en-US" sz="2400"/>
        </a:p>
      </dgm:t>
    </dgm:pt>
    <dgm:pt modelId="{8BF55B0D-D143-874B-ACF8-3E9843A37333}">
      <dgm:prSet phldrT="[Text]" custT="1"/>
      <dgm:spPr/>
      <dgm:t>
        <a:bodyPr/>
        <a:lstStyle/>
        <a:p>
          <a:r>
            <a:rPr lang="en-US" sz="2400" dirty="0" err="1"/>
            <a:t>prd_inv_fnd</a:t>
          </a:r>
          <a:endParaRPr lang="en-US" sz="2400" dirty="0"/>
        </a:p>
      </dgm:t>
    </dgm:pt>
    <dgm:pt modelId="{23125B65-0432-0244-B431-BCE0429782DA}" type="parTrans" cxnId="{896BC175-BAA4-0A41-9592-B17C34AD2DAD}">
      <dgm:prSet/>
      <dgm:spPr/>
      <dgm:t>
        <a:bodyPr/>
        <a:lstStyle/>
        <a:p>
          <a:endParaRPr lang="en-US" sz="2400"/>
        </a:p>
      </dgm:t>
    </dgm:pt>
    <dgm:pt modelId="{8D0F2CC0-09D2-7F4B-B6AF-F6ED43DA213E}" type="sibTrans" cxnId="{896BC175-BAA4-0A41-9592-B17C34AD2DAD}">
      <dgm:prSet/>
      <dgm:spPr/>
      <dgm:t>
        <a:bodyPr/>
        <a:lstStyle/>
        <a:p>
          <a:endParaRPr lang="en-US" sz="2400"/>
        </a:p>
      </dgm:t>
    </dgm:pt>
    <dgm:pt modelId="{C2FBE33B-42FA-1946-8AAF-52F7F38DFDD3}">
      <dgm:prSet phldrT="[Text]" custT="1"/>
      <dgm:spPr/>
      <dgm:t>
        <a:bodyPr/>
        <a:lstStyle/>
        <a:p>
          <a:r>
            <a:rPr lang="en-IN" sz="2400" b="0" i="0" u="none" dirty="0" err="1"/>
            <a:t>day_item_loc_mchan_oh</a:t>
          </a:r>
          <a:endParaRPr lang="en-US" sz="2400" dirty="0"/>
        </a:p>
      </dgm:t>
    </dgm:pt>
    <dgm:pt modelId="{B07BE5CD-616A-B749-9C3E-9BF5197FF837}" type="parTrans" cxnId="{535C7C76-21C7-DE48-9681-911AEDEA5B6B}">
      <dgm:prSet/>
      <dgm:spPr/>
      <dgm:t>
        <a:bodyPr/>
        <a:lstStyle/>
        <a:p>
          <a:endParaRPr lang="en-US" sz="2400"/>
        </a:p>
      </dgm:t>
    </dgm:pt>
    <dgm:pt modelId="{5F1F4E27-4F1E-8345-9195-A7C5F1708753}" type="sibTrans" cxnId="{535C7C76-21C7-DE48-9681-911AEDEA5B6B}">
      <dgm:prSet/>
      <dgm:spPr/>
      <dgm:t>
        <a:bodyPr/>
        <a:lstStyle/>
        <a:p>
          <a:endParaRPr lang="en-US" sz="2400"/>
        </a:p>
      </dgm:t>
    </dgm:pt>
    <dgm:pt modelId="{D214B027-6C25-594F-A1D4-B3F8F80D97E6}" type="pres">
      <dgm:prSet presAssocID="{155D56D4-85B3-D248-B872-6B9E8C842319}" presName="Name0" presStyleCnt="0">
        <dgm:presLayoutVars>
          <dgm:dir/>
          <dgm:animLvl val="lvl"/>
          <dgm:resizeHandles val="exact"/>
        </dgm:presLayoutVars>
      </dgm:prSet>
      <dgm:spPr/>
    </dgm:pt>
    <dgm:pt modelId="{82352430-96FB-0643-93F2-9D6AD5B9C1A6}" type="pres">
      <dgm:prSet presAssocID="{CA033FB3-3DC8-204B-BAA7-0B64B603B991}" presName="vertFlow" presStyleCnt="0"/>
      <dgm:spPr/>
    </dgm:pt>
    <dgm:pt modelId="{63477324-C98D-DE47-B221-2DB66EF152D6}" type="pres">
      <dgm:prSet presAssocID="{CA033FB3-3DC8-204B-BAA7-0B64B603B991}" presName="header" presStyleLbl="node1" presStyleIdx="0" presStyleCnt="1" custLinFactY="-10610" custLinFactNeighborY="-100000"/>
      <dgm:spPr/>
    </dgm:pt>
    <dgm:pt modelId="{61EE3ABF-8D2B-384C-8A16-A649D3F1D85F}" type="pres">
      <dgm:prSet presAssocID="{23125B65-0432-0244-B431-BCE0429782DA}" presName="parTrans" presStyleLbl="sibTrans2D1" presStyleIdx="0" presStyleCnt="2"/>
      <dgm:spPr/>
    </dgm:pt>
    <dgm:pt modelId="{867E8F06-A32C-EA4E-87C3-03D9F21BEDEF}" type="pres">
      <dgm:prSet presAssocID="{8BF55B0D-D143-874B-ACF8-3E9843A37333}" presName="child" presStyleLbl="alignAccFollowNode1" presStyleIdx="0" presStyleCnt="2" custScaleX="97440" custScaleY="71525" custLinFactNeighborY="-93293">
        <dgm:presLayoutVars>
          <dgm:chMax val="0"/>
          <dgm:bulletEnabled val="1"/>
        </dgm:presLayoutVars>
      </dgm:prSet>
      <dgm:spPr/>
    </dgm:pt>
    <dgm:pt modelId="{11AA56C8-E17B-4140-8D00-E5D79363D35E}" type="pres">
      <dgm:prSet presAssocID="{8D0F2CC0-09D2-7F4B-B6AF-F6ED43DA213E}" presName="sibTrans" presStyleLbl="sibTrans2D1" presStyleIdx="1" presStyleCnt="2"/>
      <dgm:spPr/>
    </dgm:pt>
    <dgm:pt modelId="{CA7BF7A1-43F0-AD4E-B430-49E11FAF2AD4}" type="pres">
      <dgm:prSet presAssocID="{C2FBE33B-42FA-1946-8AAF-52F7F38DFDD3}" presName="child" presStyleLbl="alignAccFollowNode1" presStyleIdx="1" presStyleCnt="2" custScaleX="100031" custScaleY="71523" custLinFactNeighborX="518" custLinFactNeighborY="-82928">
        <dgm:presLayoutVars>
          <dgm:chMax val="0"/>
          <dgm:bulletEnabled val="1"/>
        </dgm:presLayoutVars>
      </dgm:prSet>
      <dgm:spPr/>
    </dgm:pt>
  </dgm:ptLst>
  <dgm:cxnLst>
    <dgm:cxn modelId="{046A6B09-DE84-4941-B731-14899E8AA1AF}" type="presOf" srcId="{155D56D4-85B3-D248-B872-6B9E8C842319}" destId="{D214B027-6C25-594F-A1D4-B3F8F80D97E6}" srcOrd="0" destOrd="0" presId="urn:microsoft.com/office/officeart/2005/8/layout/lProcess1"/>
    <dgm:cxn modelId="{83C7970F-3509-5748-84C3-D5245E137E4A}" type="presOf" srcId="{23125B65-0432-0244-B431-BCE0429782DA}" destId="{61EE3ABF-8D2B-384C-8A16-A649D3F1D85F}" srcOrd="0" destOrd="0" presId="urn:microsoft.com/office/officeart/2005/8/layout/lProcess1"/>
    <dgm:cxn modelId="{91023D52-04F7-0A4A-A785-CEBD4BF36670}" type="presOf" srcId="{8BF55B0D-D143-874B-ACF8-3E9843A37333}" destId="{867E8F06-A32C-EA4E-87C3-03D9F21BEDEF}" srcOrd="0" destOrd="0" presId="urn:microsoft.com/office/officeart/2005/8/layout/lProcess1"/>
    <dgm:cxn modelId="{E7C80D71-0720-4744-9B77-E5EC2D7E1E76}" type="presOf" srcId="{CA033FB3-3DC8-204B-BAA7-0B64B603B991}" destId="{63477324-C98D-DE47-B221-2DB66EF152D6}" srcOrd="0" destOrd="0" presId="urn:microsoft.com/office/officeart/2005/8/layout/lProcess1"/>
    <dgm:cxn modelId="{896BC175-BAA4-0A41-9592-B17C34AD2DAD}" srcId="{CA033FB3-3DC8-204B-BAA7-0B64B603B991}" destId="{8BF55B0D-D143-874B-ACF8-3E9843A37333}" srcOrd="0" destOrd="0" parTransId="{23125B65-0432-0244-B431-BCE0429782DA}" sibTransId="{8D0F2CC0-09D2-7F4B-B6AF-F6ED43DA213E}"/>
    <dgm:cxn modelId="{535C7C76-21C7-DE48-9681-911AEDEA5B6B}" srcId="{CA033FB3-3DC8-204B-BAA7-0B64B603B991}" destId="{C2FBE33B-42FA-1946-8AAF-52F7F38DFDD3}" srcOrd="1" destOrd="0" parTransId="{B07BE5CD-616A-B749-9C3E-9BF5197FF837}" sibTransId="{5F1F4E27-4F1E-8345-9195-A7C5F1708753}"/>
    <dgm:cxn modelId="{E96DBA92-E98B-A940-B9A2-D1D8C76E43F7}" srcId="{155D56D4-85B3-D248-B872-6B9E8C842319}" destId="{CA033FB3-3DC8-204B-BAA7-0B64B603B991}" srcOrd="0" destOrd="0" parTransId="{9B8566D8-82D5-7541-881E-9882F7134F1D}" sibTransId="{8CAE7DF2-7A53-A242-AC16-DD169F668CAC}"/>
    <dgm:cxn modelId="{E6E4BCB4-8860-E14E-96C7-8DF78C814E45}" type="presOf" srcId="{C2FBE33B-42FA-1946-8AAF-52F7F38DFDD3}" destId="{CA7BF7A1-43F0-AD4E-B430-49E11FAF2AD4}" srcOrd="0" destOrd="0" presId="urn:microsoft.com/office/officeart/2005/8/layout/lProcess1"/>
    <dgm:cxn modelId="{1539C0E4-FFFA-2E46-9F8B-9301DCF3C4E7}" type="presOf" srcId="{8D0F2CC0-09D2-7F4B-B6AF-F6ED43DA213E}" destId="{11AA56C8-E17B-4140-8D00-E5D79363D35E}" srcOrd="0" destOrd="0" presId="urn:microsoft.com/office/officeart/2005/8/layout/lProcess1"/>
    <dgm:cxn modelId="{87A89ED2-E844-054B-AED6-89DE95EA901D}" type="presParOf" srcId="{D214B027-6C25-594F-A1D4-B3F8F80D97E6}" destId="{82352430-96FB-0643-93F2-9D6AD5B9C1A6}" srcOrd="0" destOrd="0" presId="urn:microsoft.com/office/officeart/2005/8/layout/lProcess1"/>
    <dgm:cxn modelId="{0188A0B4-51AB-5345-9A2A-8B3815395FD8}" type="presParOf" srcId="{82352430-96FB-0643-93F2-9D6AD5B9C1A6}" destId="{63477324-C98D-DE47-B221-2DB66EF152D6}" srcOrd="0" destOrd="0" presId="urn:microsoft.com/office/officeart/2005/8/layout/lProcess1"/>
    <dgm:cxn modelId="{8A3605BF-A7B3-D24A-BF63-842ACF931499}" type="presParOf" srcId="{82352430-96FB-0643-93F2-9D6AD5B9C1A6}" destId="{61EE3ABF-8D2B-384C-8A16-A649D3F1D85F}" srcOrd="1" destOrd="0" presId="urn:microsoft.com/office/officeart/2005/8/layout/lProcess1"/>
    <dgm:cxn modelId="{A2D74C16-D0CF-B84E-B93D-D2EDD75D3A78}" type="presParOf" srcId="{82352430-96FB-0643-93F2-9D6AD5B9C1A6}" destId="{867E8F06-A32C-EA4E-87C3-03D9F21BEDEF}" srcOrd="2" destOrd="0" presId="urn:microsoft.com/office/officeart/2005/8/layout/lProcess1"/>
    <dgm:cxn modelId="{C7178ACB-AB9A-3146-9283-DE144305B550}" type="presParOf" srcId="{82352430-96FB-0643-93F2-9D6AD5B9C1A6}" destId="{11AA56C8-E17B-4140-8D00-E5D79363D35E}" srcOrd="3" destOrd="0" presId="urn:microsoft.com/office/officeart/2005/8/layout/lProcess1"/>
    <dgm:cxn modelId="{91DDDF24-5A04-934D-BDA9-ED66C7715148}" type="presParOf" srcId="{82352430-96FB-0643-93F2-9D6AD5B9C1A6}" destId="{CA7BF7A1-43F0-AD4E-B430-49E11FAF2AD4}"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5D56D4-85B3-D248-B872-6B9E8C842319}" type="doc">
      <dgm:prSet loTypeId="urn:microsoft.com/office/officeart/2005/8/layout/lProcess1" loCatId="" qsTypeId="urn:microsoft.com/office/officeart/2005/8/quickstyle/simple1" qsCatId="simple" csTypeId="urn:microsoft.com/office/officeart/2005/8/colors/accent1_2" csCatId="accent1" phldr="1"/>
      <dgm:spPr/>
      <dgm:t>
        <a:bodyPr/>
        <a:lstStyle/>
        <a:p>
          <a:endParaRPr lang="en-US"/>
        </a:p>
      </dgm:t>
    </dgm:pt>
    <dgm:pt modelId="{CA033FB3-3DC8-204B-BAA7-0B64B603B991}">
      <dgm:prSet phldrT="[Text]" custT="1"/>
      <dgm:spPr/>
      <dgm:t>
        <a:bodyPr/>
        <a:lstStyle/>
        <a:p>
          <a:r>
            <a:rPr lang="en-US" sz="2400" dirty="0"/>
            <a:t>Transaction Data</a:t>
          </a:r>
        </a:p>
      </dgm:t>
    </dgm:pt>
    <dgm:pt modelId="{9B8566D8-82D5-7541-881E-9882F7134F1D}" type="parTrans" cxnId="{E96DBA92-E98B-A940-B9A2-D1D8C76E43F7}">
      <dgm:prSet/>
      <dgm:spPr/>
      <dgm:t>
        <a:bodyPr/>
        <a:lstStyle/>
        <a:p>
          <a:endParaRPr lang="en-US" sz="2400"/>
        </a:p>
      </dgm:t>
    </dgm:pt>
    <dgm:pt modelId="{8CAE7DF2-7A53-A242-AC16-DD169F668CAC}" type="sibTrans" cxnId="{E96DBA92-E98B-A940-B9A2-D1D8C76E43F7}">
      <dgm:prSet/>
      <dgm:spPr/>
      <dgm:t>
        <a:bodyPr/>
        <a:lstStyle/>
        <a:p>
          <a:endParaRPr lang="en-US" sz="2400"/>
        </a:p>
      </dgm:t>
    </dgm:pt>
    <dgm:pt modelId="{8BF55B0D-D143-874B-ACF8-3E9843A37333}">
      <dgm:prSet phldrT="[Text]" custT="1"/>
      <dgm:spPr/>
      <dgm:t>
        <a:bodyPr/>
        <a:lstStyle/>
        <a:p>
          <a:r>
            <a:rPr lang="en-US" sz="2400" dirty="0" err="1"/>
            <a:t>prd_bigjoin_ddn</a:t>
          </a:r>
          <a:endParaRPr lang="en-US" sz="2400" dirty="0"/>
        </a:p>
      </dgm:t>
    </dgm:pt>
    <dgm:pt modelId="{23125B65-0432-0244-B431-BCE0429782DA}" type="parTrans" cxnId="{896BC175-BAA4-0A41-9592-B17C34AD2DAD}">
      <dgm:prSet/>
      <dgm:spPr/>
      <dgm:t>
        <a:bodyPr/>
        <a:lstStyle/>
        <a:p>
          <a:endParaRPr lang="en-US" sz="2400"/>
        </a:p>
      </dgm:t>
    </dgm:pt>
    <dgm:pt modelId="{8D0F2CC0-09D2-7F4B-B6AF-F6ED43DA213E}" type="sibTrans" cxnId="{896BC175-BAA4-0A41-9592-B17C34AD2DAD}">
      <dgm:prSet/>
      <dgm:spPr/>
      <dgm:t>
        <a:bodyPr/>
        <a:lstStyle/>
        <a:p>
          <a:endParaRPr lang="en-US" sz="2400"/>
        </a:p>
      </dgm:t>
    </dgm:pt>
    <dgm:pt modelId="{C2FBE33B-42FA-1946-8AAF-52F7F38DFDD3}">
      <dgm:prSet phldrT="[Text]" custT="1"/>
      <dgm:spPr/>
      <dgm:t>
        <a:bodyPr/>
        <a:lstStyle/>
        <a:p>
          <a:r>
            <a:rPr lang="en-US" sz="2400" dirty="0" err="1"/>
            <a:t>store_sales_history_loc_day</a:t>
          </a:r>
          <a:endParaRPr lang="en-US" sz="2400" dirty="0"/>
        </a:p>
      </dgm:t>
    </dgm:pt>
    <dgm:pt modelId="{B07BE5CD-616A-B749-9C3E-9BF5197FF837}" type="parTrans" cxnId="{535C7C76-21C7-DE48-9681-911AEDEA5B6B}">
      <dgm:prSet/>
      <dgm:spPr/>
      <dgm:t>
        <a:bodyPr/>
        <a:lstStyle/>
        <a:p>
          <a:endParaRPr lang="en-US" sz="2400"/>
        </a:p>
      </dgm:t>
    </dgm:pt>
    <dgm:pt modelId="{5F1F4E27-4F1E-8345-9195-A7C5F1708753}" type="sibTrans" cxnId="{535C7C76-21C7-DE48-9681-911AEDEA5B6B}">
      <dgm:prSet/>
      <dgm:spPr/>
      <dgm:t>
        <a:bodyPr/>
        <a:lstStyle/>
        <a:p>
          <a:endParaRPr lang="en-US" sz="2400"/>
        </a:p>
      </dgm:t>
    </dgm:pt>
    <dgm:pt modelId="{D214B027-6C25-594F-A1D4-B3F8F80D97E6}" type="pres">
      <dgm:prSet presAssocID="{155D56D4-85B3-D248-B872-6B9E8C842319}" presName="Name0" presStyleCnt="0">
        <dgm:presLayoutVars>
          <dgm:dir/>
          <dgm:animLvl val="lvl"/>
          <dgm:resizeHandles val="exact"/>
        </dgm:presLayoutVars>
      </dgm:prSet>
      <dgm:spPr/>
    </dgm:pt>
    <dgm:pt modelId="{82352430-96FB-0643-93F2-9D6AD5B9C1A6}" type="pres">
      <dgm:prSet presAssocID="{CA033FB3-3DC8-204B-BAA7-0B64B603B991}" presName="vertFlow" presStyleCnt="0"/>
      <dgm:spPr/>
    </dgm:pt>
    <dgm:pt modelId="{63477324-C98D-DE47-B221-2DB66EF152D6}" type="pres">
      <dgm:prSet presAssocID="{CA033FB3-3DC8-204B-BAA7-0B64B603B991}" presName="header" presStyleLbl="node1" presStyleIdx="0" presStyleCnt="1" custScaleX="98991" custScaleY="87393" custLinFactY="-10610" custLinFactNeighborY="-100000"/>
      <dgm:spPr/>
    </dgm:pt>
    <dgm:pt modelId="{61EE3ABF-8D2B-384C-8A16-A649D3F1D85F}" type="pres">
      <dgm:prSet presAssocID="{23125B65-0432-0244-B431-BCE0429782DA}" presName="parTrans" presStyleLbl="sibTrans2D1" presStyleIdx="0" presStyleCnt="2"/>
      <dgm:spPr/>
    </dgm:pt>
    <dgm:pt modelId="{867E8F06-A32C-EA4E-87C3-03D9F21BEDEF}" type="pres">
      <dgm:prSet presAssocID="{8BF55B0D-D143-874B-ACF8-3E9843A37333}" presName="child" presStyleLbl="alignAccFollowNode1" presStyleIdx="0" presStyleCnt="2" custScaleX="98527" custScaleY="59466" custLinFactNeighborY="-93293">
        <dgm:presLayoutVars>
          <dgm:chMax val="0"/>
          <dgm:bulletEnabled val="1"/>
        </dgm:presLayoutVars>
      </dgm:prSet>
      <dgm:spPr/>
    </dgm:pt>
    <dgm:pt modelId="{11AA56C8-E17B-4140-8D00-E5D79363D35E}" type="pres">
      <dgm:prSet presAssocID="{8D0F2CC0-09D2-7F4B-B6AF-F6ED43DA213E}" presName="sibTrans" presStyleLbl="sibTrans2D1" presStyleIdx="1" presStyleCnt="2"/>
      <dgm:spPr/>
    </dgm:pt>
    <dgm:pt modelId="{CA7BF7A1-43F0-AD4E-B430-49E11FAF2AD4}" type="pres">
      <dgm:prSet presAssocID="{C2FBE33B-42FA-1946-8AAF-52F7F38DFDD3}" presName="child" presStyleLbl="alignAccFollowNode1" presStyleIdx="1" presStyleCnt="2" custScaleX="99054" custScaleY="64624" custLinFactNeighborX="0" custLinFactNeighborY="-96015">
        <dgm:presLayoutVars>
          <dgm:chMax val="0"/>
          <dgm:bulletEnabled val="1"/>
        </dgm:presLayoutVars>
      </dgm:prSet>
      <dgm:spPr/>
    </dgm:pt>
  </dgm:ptLst>
  <dgm:cxnLst>
    <dgm:cxn modelId="{046A6B09-DE84-4941-B731-14899E8AA1AF}" type="presOf" srcId="{155D56D4-85B3-D248-B872-6B9E8C842319}" destId="{D214B027-6C25-594F-A1D4-B3F8F80D97E6}" srcOrd="0" destOrd="0" presId="urn:microsoft.com/office/officeart/2005/8/layout/lProcess1"/>
    <dgm:cxn modelId="{83C7970F-3509-5748-84C3-D5245E137E4A}" type="presOf" srcId="{23125B65-0432-0244-B431-BCE0429782DA}" destId="{61EE3ABF-8D2B-384C-8A16-A649D3F1D85F}" srcOrd="0" destOrd="0" presId="urn:microsoft.com/office/officeart/2005/8/layout/lProcess1"/>
    <dgm:cxn modelId="{91023D52-04F7-0A4A-A785-CEBD4BF36670}" type="presOf" srcId="{8BF55B0D-D143-874B-ACF8-3E9843A37333}" destId="{867E8F06-A32C-EA4E-87C3-03D9F21BEDEF}" srcOrd="0" destOrd="0" presId="urn:microsoft.com/office/officeart/2005/8/layout/lProcess1"/>
    <dgm:cxn modelId="{E7C80D71-0720-4744-9B77-E5EC2D7E1E76}" type="presOf" srcId="{CA033FB3-3DC8-204B-BAA7-0B64B603B991}" destId="{63477324-C98D-DE47-B221-2DB66EF152D6}" srcOrd="0" destOrd="0" presId="urn:microsoft.com/office/officeart/2005/8/layout/lProcess1"/>
    <dgm:cxn modelId="{896BC175-BAA4-0A41-9592-B17C34AD2DAD}" srcId="{CA033FB3-3DC8-204B-BAA7-0B64B603B991}" destId="{8BF55B0D-D143-874B-ACF8-3E9843A37333}" srcOrd="0" destOrd="0" parTransId="{23125B65-0432-0244-B431-BCE0429782DA}" sibTransId="{8D0F2CC0-09D2-7F4B-B6AF-F6ED43DA213E}"/>
    <dgm:cxn modelId="{535C7C76-21C7-DE48-9681-911AEDEA5B6B}" srcId="{CA033FB3-3DC8-204B-BAA7-0B64B603B991}" destId="{C2FBE33B-42FA-1946-8AAF-52F7F38DFDD3}" srcOrd="1" destOrd="0" parTransId="{B07BE5CD-616A-B749-9C3E-9BF5197FF837}" sibTransId="{5F1F4E27-4F1E-8345-9195-A7C5F1708753}"/>
    <dgm:cxn modelId="{E96DBA92-E98B-A940-B9A2-D1D8C76E43F7}" srcId="{155D56D4-85B3-D248-B872-6B9E8C842319}" destId="{CA033FB3-3DC8-204B-BAA7-0B64B603B991}" srcOrd="0" destOrd="0" parTransId="{9B8566D8-82D5-7541-881E-9882F7134F1D}" sibTransId="{8CAE7DF2-7A53-A242-AC16-DD169F668CAC}"/>
    <dgm:cxn modelId="{E6E4BCB4-8860-E14E-96C7-8DF78C814E45}" type="presOf" srcId="{C2FBE33B-42FA-1946-8AAF-52F7F38DFDD3}" destId="{CA7BF7A1-43F0-AD4E-B430-49E11FAF2AD4}" srcOrd="0" destOrd="0" presId="urn:microsoft.com/office/officeart/2005/8/layout/lProcess1"/>
    <dgm:cxn modelId="{1539C0E4-FFFA-2E46-9F8B-9301DCF3C4E7}" type="presOf" srcId="{8D0F2CC0-09D2-7F4B-B6AF-F6ED43DA213E}" destId="{11AA56C8-E17B-4140-8D00-E5D79363D35E}" srcOrd="0" destOrd="0" presId="urn:microsoft.com/office/officeart/2005/8/layout/lProcess1"/>
    <dgm:cxn modelId="{87A89ED2-E844-054B-AED6-89DE95EA901D}" type="presParOf" srcId="{D214B027-6C25-594F-A1D4-B3F8F80D97E6}" destId="{82352430-96FB-0643-93F2-9D6AD5B9C1A6}" srcOrd="0" destOrd="0" presId="urn:microsoft.com/office/officeart/2005/8/layout/lProcess1"/>
    <dgm:cxn modelId="{0188A0B4-51AB-5345-9A2A-8B3815395FD8}" type="presParOf" srcId="{82352430-96FB-0643-93F2-9D6AD5B9C1A6}" destId="{63477324-C98D-DE47-B221-2DB66EF152D6}" srcOrd="0" destOrd="0" presId="urn:microsoft.com/office/officeart/2005/8/layout/lProcess1"/>
    <dgm:cxn modelId="{8A3605BF-A7B3-D24A-BF63-842ACF931499}" type="presParOf" srcId="{82352430-96FB-0643-93F2-9D6AD5B9C1A6}" destId="{61EE3ABF-8D2B-384C-8A16-A649D3F1D85F}" srcOrd="1" destOrd="0" presId="urn:microsoft.com/office/officeart/2005/8/layout/lProcess1"/>
    <dgm:cxn modelId="{A2D74C16-D0CF-B84E-B93D-D2EDD75D3A78}" type="presParOf" srcId="{82352430-96FB-0643-93F2-9D6AD5B9C1A6}" destId="{867E8F06-A32C-EA4E-87C3-03D9F21BEDEF}" srcOrd="2" destOrd="0" presId="urn:microsoft.com/office/officeart/2005/8/layout/lProcess1"/>
    <dgm:cxn modelId="{C7178ACB-AB9A-3146-9283-DE144305B550}" type="presParOf" srcId="{82352430-96FB-0643-93F2-9D6AD5B9C1A6}" destId="{11AA56C8-E17B-4140-8D00-E5D79363D35E}" srcOrd="3" destOrd="0" presId="urn:microsoft.com/office/officeart/2005/8/layout/lProcess1"/>
    <dgm:cxn modelId="{91DDDF24-5A04-934D-BDA9-ED66C7715148}" type="presParOf" srcId="{82352430-96FB-0643-93F2-9D6AD5B9C1A6}" destId="{CA7BF7A1-43F0-AD4E-B430-49E11FAF2AD4}" srcOrd="4"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5D56D4-85B3-D248-B872-6B9E8C842319}" type="doc">
      <dgm:prSet loTypeId="urn:microsoft.com/office/officeart/2005/8/layout/lProcess1" loCatId="" qsTypeId="urn:microsoft.com/office/officeart/2005/8/quickstyle/simple1" qsCatId="simple" csTypeId="urn:microsoft.com/office/officeart/2005/8/colors/accent1_2" csCatId="accent1" phldr="1"/>
      <dgm:spPr/>
      <dgm:t>
        <a:bodyPr/>
        <a:lstStyle/>
        <a:p>
          <a:endParaRPr lang="en-US"/>
        </a:p>
      </dgm:t>
    </dgm:pt>
    <dgm:pt modelId="{CA033FB3-3DC8-204B-BAA7-0B64B603B991}">
      <dgm:prSet phldrT="[Text]" custT="1"/>
      <dgm:spPr/>
      <dgm:t>
        <a:bodyPr/>
        <a:lstStyle/>
        <a:p>
          <a:r>
            <a:rPr lang="en-US" sz="2400" dirty="0"/>
            <a:t>Promotion Data</a:t>
          </a:r>
        </a:p>
      </dgm:t>
    </dgm:pt>
    <dgm:pt modelId="{9B8566D8-82D5-7541-881E-9882F7134F1D}" type="parTrans" cxnId="{E96DBA92-E98B-A940-B9A2-D1D8C76E43F7}">
      <dgm:prSet/>
      <dgm:spPr/>
      <dgm:t>
        <a:bodyPr/>
        <a:lstStyle/>
        <a:p>
          <a:endParaRPr lang="en-US" sz="2400"/>
        </a:p>
      </dgm:t>
    </dgm:pt>
    <dgm:pt modelId="{8CAE7DF2-7A53-A242-AC16-DD169F668CAC}" type="sibTrans" cxnId="{E96DBA92-E98B-A940-B9A2-D1D8C76E43F7}">
      <dgm:prSet/>
      <dgm:spPr/>
      <dgm:t>
        <a:bodyPr/>
        <a:lstStyle/>
        <a:p>
          <a:endParaRPr lang="en-US" sz="2400"/>
        </a:p>
      </dgm:t>
    </dgm:pt>
    <dgm:pt modelId="{8BF55B0D-D143-874B-ACF8-3E9843A37333}">
      <dgm:prSet phldrT="[Text]" custT="1"/>
      <dgm:spPr/>
      <dgm:t>
        <a:bodyPr/>
        <a:lstStyle/>
        <a:p>
          <a:r>
            <a:rPr lang="en-US" sz="2400" dirty="0"/>
            <a:t>prd_promoopt_19</a:t>
          </a:r>
        </a:p>
      </dgm:t>
    </dgm:pt>
    <dgm:pt modelId="{23125B65-0432-0244-B431-BCE0429782DA}" type="parTrans" cxnId="{896BC175-BAA4-0A41-9592-B17C34AD2DAD}">
      <dgm:prSet/>
      <dgm:spPr/>
      <dgm:t>
        <a:bodyPr/>
        <a:lstStyle/>
        <a:p>
          <a:endParaRPr lang="en-US" sz="2400"/>
        </a:p>
      </dgm:t>
    </dgm:pt>
    <dgm:pt modelId="{8D0F2CC0-09D2-7F4B-B6AF-F6ED43DA213E}" type="sibTrans" cxnId="{896BC175-BAA4-0A41-9592-B17C34AD2DAD}">
      <dgm:prSet/>
      <dgm:spPr/>
      <dgm:t>
        <a:bodyPr/>
        <a:lstStyle/>
        <a:p>
          <a:endParaRPr lang="en-US" sz="2400"/>
        </a:p>
      </dgm:t>
    </dgm:pt>
    <dgm:pt modelId="{C2FBE33B-42FA-1946-8AAF-52F7F38DFDD3}">
      <dgm:prSet phldrT="[Text]" custT="1"/>
      <dgm:spPr/>
      <dgm:t>
        <a:bodyPr/>
        <a:lstStyle/>
        <a:p>
          <a:r>
            <a:rPr lang="en-US" sz="2000" dirty="0"/>
            <a:t>promo_transactions_priceadj_store0</a:t>
          </a:r>
        </a:p>
      </dgm:t>
    </dgm:pt>
    <dgm:pt modelId="{B07BE5CD-616A-B749-9C3E-9BF5197FF837}" type="parTrans" cxnId="{535C7C76-21C7-DE48-9681-911AEDEA5B6B}">
      <dgm:prSet/>
      <dgm:spPr/>
      <dgm:t>
        <a:bodyPr/>
        <a:lstStyle/>
        <a:p>
          <a:endParaRPr lang="en-US" sz="2400"/>
        </a:p>
      </dgm:t>
    </dgm:pt>
    <dgm:pt modelId="{5F1F4E27-4F1E-8345-9195-A7C5F1708753}" type="sibTrans" cxnId="{535C7C76-21C7-DE48-9681-911AEDEA5B6B}">
      <dgm:prSet/>
      <dgm:spPr/>
      <dgm:t>
        <a:bodyPr/>
        <a:lstStyle/>
        <a:p>
          <a:endParaRPr lang="en-US" sz="2400"/>
        </a:p>
      </dgm:t>
    </dgm:pt>
    <dgm:pt modelId="{D214B027-6C25-594F-A1D4-B3F8F80D97E6}" type="pres">
      <dgm:prSet presAssocID="{155D56D4-85B3-D248-B872-6B9E8C842319}" presName="Name0" presStyleCnt="0">
        <dgm:presLayoutVars>
          <dgm:dir/>
          <dgm:animLvl val="lvl"/>
          <dgm:resizeHandles val="exact"/>
        </dgm:presLayoutVars>
      </dgm:prSet>
      <dgm:spPr/>
    </dgm:pt>
    <dgm:pt modelId="{82352430-96FB-0643-93F2-9D6AD5B9C1A6}" type="pres">
      <dgm:prSet presAssocID="{CA033FB3-3DC8-204B-BAA7-0B64B603B991}" presName="vertFlow" presStyleCnt="0"/>
      <dgm:spPr/>
    </dgm:pt>
    <dgm:pt modelId="{63477324-C98D-DE47-B221-2DB66EF152D6}" type="pres">
      <dgm:prSet presAssocID="{CA033FB3-3DC8-204B-BAA7-0B64B603B991}" presName="header" presStyleLbl="node1" presStyleIdx="0" presStyleCnt="1" custScaleX="98991" custScaleY="87393" custLinFactY="-10610" custLinFactNeighborY="-100000"/>
      <dgm:spPr/>
    </dgm:pt>
    <dgm:pt modelId="{61EE3ABF-8D2B-384C-8A16-A649D3F1D85F}" type="pres">
      <dgm:prSet presAssocID="{23125B65-0432-0244-B431-BCE0429782DA}" presName="parTrans" presStyleLbl="sibTrans2D1" presStyleIdx="0" presStyleCnt="2"/>
      <dgm:spPr/>
    </dgm:pt>
    <dgm:pt modelId="{867E8F06-A32C-EA4E-87C3-03D9F21BEDEF}" type="pres">
      <dgm:prSet presAssocID="{8BF55B0D-D143-874B-ACF8-3E9843A37333}" presName="child" presStyleLbl="alignAccFollowNode1" presStyleIdx="0" presStyleCnt="2" custScaleX="98527" custScaleY="59466" custLinFactNeighborY="-93293">
        <dgm:presLayoutVars>
          <dgm:chMax val="0"/>
          <dgm:bulletEnabled val="1"/>
        </dgm:presLayoutVars>
      </dgm:prSet>
      <dgm:spPr/>
    </dgm:pt>
    <dgm:pt modelId="{11AA56C8-E17B-4140-8D00-E5D79363D35E}" type="pres">
      <dgm:prSet presAssocID="{8D0F2CC0-09D2-7F4B-B6AF-F6ED43DA213E}" presName="sibTrans" presStyleLbl="sibTrans2D1" presStyleIdx="1" presStyleCnt="2"/>
      <dgm:spPr/>
    </dgm:pt>
    <dgm:pt modelId="{CA7BF7A1-43F0-AD4E-B430-49E11FAF2AD4}" type="pres">
      <dgm:prSet presAssocID="{C2FBE33B-42FA-1946-8AAF-52F7F38DFDD3}" presName="child" presStyleLbl="alignAccFollowNode1" presStyleIdx="1" presStyleCnt="2" custScaleX="99054" custScaleY="64624" custLinFactNeighborX="0" custLinFactNeighborY="-96015">
        <dgm:presLayoutVars>
          <dgm:chMax val="0"/>
          <dgm:bulletEnabled val="1"/>
        </dgm:presLayoutVars>
      </dgm:prSet>
      <dgm:spPr/>
    </dgm:pt>
  </dgm:ptLst>
  <dgm:cxnLst>
    <dgm:cxn modelId="{046A6B09-DE84-4941-B731-14899E8AA1AF}" type="presOf" srcId="{155D56D4-85B3-D248-B872-6B9E8C842319}" destId="{D214B027-6C25-594F-A1D4-B3F8F80D97E6}" srcOrd="0" destOrd="0" presId="urn:microsoft.com/office/officeart/2005/8/layout/lProcess1"/>
    <dgm:cxn modelId="{83C7970F-3509-5748-84C3-D5245E137E4A}" type="presOf" srcId="{23125B65-0432-0244-B431-BCE0429782DA}" destId="{61EE3ABF-8D2B-384C-8A16-A649D3F1D85F}" srcOrd="0" destOrd="0" presId="urn:microsoft.com/office/officeart/2005/8/layout/lProcess1"/>
    <dgm:cxn modelId="{91023D52-04F7-0A4A-A785-CEBD4BF36670}" type="presOf" srcId="{8BF55B0D-D143-874B-ACF8-3E9843A37333}" destId="{867E8F06-A32C-EA4E-87C3-03D9F21BEDEF}" srcOrd="0" destOrd="0" presId="urn:microsoft.com/office/officeart/2005/8/layout/lProcess1"/>
    <dgm:cxn modelId="{E7C80D71-0720-4744-9B77-E5EC2D7E1E76}" type="presOf" srcId="{CA033FB3-3DC8-204B-BAA7-0B64B603B991}" destId="{63477324-C98D-DE47-B221-2DB66EF152D6}" srcOrd="0" destOrd="0" presId="urn:microsoft.com/office/officeart/2005/8/layout/lProcess1"/>
    <dgm:cxn modelId="{896BC175-BAA4-0A41-9592-B17C34AD2DAD}" srcId="{CA033FB3-3DC8-204B-BAA7-0B64B603B991}" destId="{8BF55B0D-D143-874B-ACF8-3E9843A37333}" srcOrd="0" destOrd="0" parTransId="{23125B65-0432-0244-B431-BCE0429782DA}" sibTransId="{8D0F2CC0-09D2-7F4B-B6AF-F6ED43DA213E}"/>
    <dgm:cxn modelId="{535C7C76-21C7-DE48-9681-911AEDEA5B6B}" srcId="{CA033FB3-3DC8-204B-BAA7-0B64B603B991}" destId="{C2FBE33B-42FA-1946-8AAF-52F7F38DFDD3}" srcOrd="1" destOrd="0" parTransId="{B07BE5CD-616A-B749-9C3E-9BF5197FF837}" sibTransId="{5F1F4E27-4F1E-8345-9195-A7C5F1708753}"/>
    <dgm:cxn modelId="{E96DBA92-E98B-A940-B9A2-D1D8C76E43F7}" srcId="{155D56D4-85B3-D248-B872-6B9E8C842319}" destId="{CA033FB3-3DC8-204B-BAA7-0B64B603B991}" srcOrd="0" destOrd="0" parTransId="{9B8566D8-82D5-7541-881E-9882F7134F1D}" sibTransId="{8CAE7DF2-7A53-A242-AC16-DD169F668CAC}"/>
    <dgm:cxn modelId="{E6E4BCB4-8860-E14E-96C7-8DF78C814E45}" type="presOf" srcId="{C2FBE33B-42FA-1946-8AAF-52F7F38DFDD3}" destId="{CA7BF7A1-43F0-AD4E-B430-49E11FAF2AD4}" srcOrd="0" destOrd="0" presId="urn:microsoft.com/office/officeart/2005/8/layout/lProcess1"/>
    <dgm:cxn modelId="{1539C0E4-FFFA-2E46-9F8B-9301DCF3C4E7}" type="presOf" srcId="{8D0F2CC0-09D2-7F4B-B6AF-F6ED43DA213E}" destId="{11AA56C8-E17B-4140-8D00-E5D79363D35E}" srcOrd="0" destOrd="0" presId="urn:microsoft.com/office/officeart/2005/8/layout/lProcess1"/>
    <dgm:cxn modelId="{87A89ED2-E844-054B-AED6-89DE95EA901D}" type="presParOf" srcId="{D214B027-6C25-594F-A1D4-B3F8F80D97E6}" destId="{82352430-96FB-0643-93F2-9D6AD5B9C1A6}" srcOrd="0" destOrd="0" presId="urn:microsoft.com/office/officeart/2005/8/layout/lProcess1"/>
    <dgm:cxn modelId="{0188A0B4-51AB-5345-9A2A-8B3815395FD8}" type="presParOf" srcId="{82352430-96FB-0643-93F2-9D6AD5B9C1A6}" destId="{63477324-C98D-DE47-B221-2DB66EF152D6}" srcOrd="0" destOrd="0" presId="urn:microsoft.com/office/officeart/2005/8/layout/lProcess1"/>
    <dgm:cxn modelId="{8A3605BF-A7B3-D24A-BF63-842ACF931499}" type="presParOf" srcId="{82352430-96FB-0643-93F2-9D6AD5B9C1A6}" destId="{61EE3ABF-8D2B-384C-8A16-A649D3F1D85F}" srcOrd="1" destOrd="0" presId="urn:microsoft.com/office/officeart/2005/8/layout/lProcess1"/>
    <dgm:cxn modelId="{A2D74C16-D0CF-B84E-B93D-D2EDD75D3A78}" type="presParOf" srcId="{82352430-96FB-0643-93F2-9D6AD5B9C1A6}" destId="{867E8F06-A32C-EA4E-87C3-03D9F21BEDEF}" srcOrd="2" destOrd="0" presId="urn:microsoft.com/office/officeart/2005/8/layout/lProcess1"/>
    <dgm:cxn modelId="{C7178ACB-AB9A-3146-9283-DE144305B550}" type="presParOf" srcId="{82352430-96FB-0643-93F2-9D6AD5B9C1A6}" destId="{11AA56C8-E17B-4140-8D00-E5D79363D35E}" srcOrd="3" destOrd="0" presId="urn:microsoft.com/office/officeart/2005/8/layout/lProcess1"/>
    <dgm:cxn modelId="{91DDDF24-5A04-934D-BDA9-ED66C7715148}" type="presParOf" srcId="{82352430-96FB-0643-93F2-9D6AD5B9C1A6}" destId="{CA7BF7A1-43F0-AD4E-B430-49E11FAF2AD4}" srcOrd="4" destOrd="0" presId="urn:microsoft.com/office/officeart/2005/8/layout/l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6519B-C344-C146-B435-0422D6B02E8A}">
      <dsp:nvSpPr>
        <dsp:cNvPr id="0" name=""/>
        <dsp:cNvSpPr/>
      </dsp:nvSpPr>
      <dsp:spPr>
        <a:xfrm>
          <a:off x="3589" y="0"/>
          <a:ext cx="1808226" cy="543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Division 19</a:t>
          </a:r>
        </a:p>
      </dsp:txBody>
      <dsp:txXfrm>
        <a:off x="19504" y="15915"/>
        <a:ext cx="1776396" cy="511555"/>
      </dsp:txXfrm>
    </dsp:sp>
    <dsp:sp modelId="{E508F855-25E2-934A-AB8E-F366528E7FFB}">
      <dsp:nvSpPr>
        <dsp:cNvPr id="0" name=""/>
        <dsp:cNvSpPr/>
      </dsp:nvSpPr>
      <dsp:spPr>
        <a:xfrm rot="21587915">
          <a:off x="2044221" y="-46609"/>
          <a:ext cx="492704" cy="626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44221" y="79027"/>
        <a:ext cx="344893" cy="376130"/>
      </dsp:txXfrm>
    </dsp:sp>
    <dsp:sp modelId="{9615791F-99F4-7E4A-81E1-016D18F57697}">
      <dsp:nvSpPr>
        <dsp:cNvPr id="0" name=""/>
        <dsp:cNvSpPr/>
      </dsp:nvSpPr>
      <dsp:spPr>
        <a:xfrm>
          <a:off x="2741442" y="0"/>
          <a:ext cx="2596707" cy="521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SNACKS/BEV/CANDY</a:t>
          </a:r>
        </a:p>
      </dsp:txBody>
      <dsp:txXfrm>
        <a:off x="2756712" y="15270"/>
        <a:ext cx="2566167" cy="490823"/>
      </dsp:txXfrm>
    </dsp:sp>
    <dsp:sp modelId="{972DBF97-8D12-B448-8C85-D54044AD55FD}">
      <dsp:nvSpPr>
        <dsp:cNvPr id="0" name=""/>
        <dsp:cNvSpPr/>
      </dsp:nvSpPr>
      <dsp:spPr>
        <a:xfrm rot="28201">
          <a:off x="5550175" y="-38524"/>
          <a:ext cx="449524" cy="626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550177" y="86299"/>
        <a:ext cx="314667" cy="376130"/>
      </dsp:txXfrm>
    </dsp:sp>
    <dsp:sp modelId="{11159213-DE0F-4846-981B-1DAB788D0CF3}">
      <dsp:nvSpPr>
        <dsp:cNvPr id="0" name=""/>
        <dsp:cNvSpPr/>
      </dsp:nvSpPr>
      <dsp:spPr>
        <a:xfrm>
          <a:off x="6186281" y="0"/>
          <a:ext cx="2460588" cy="576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Dept. : 71</a:t>
          </a:r>
        </a:p>
      </dsp:txBody>
      <dsp:txXfrm>
        <a:off x="6203174" y="16893"/>
        <a:ext cx="2426802" cy="54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6519B-C344-C146-B435-0422D6B02E8A}">
      <dsp:nvSpPr>
        <dsp:cNvPr id="0" name=""/>
        <dsp:cNvSpPr/>
      </dsp:nvSpPr>
      <dsp:spPr>
        <a:xfrm>
          <a:off x="3589" y="0"/>
          <a:ext cx="1808226" cy="543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Division 29</a:t>
          </a:r>
        </a:p>
      </dsp:txBody>
      <dsp:txXfrm>
        <a:off x="19504" y="15915"/>
        <a:ext cx="1776396" cy="511555"/>
      </dsp:txXfrm>
    </dsp:sp>
    <dsp:sp modelId="{E508F855-25E2-934A-AB8E-F366528E7FFB}">
      <dsp:nvSpPr>
        <dsp:cNvPr id="0" name=""/>
        <dsp:cNvSpPr/>
      </dsp:nvSpPr>
      <dsp:spPr>
        <a:xfrm rot="21587915">
          <a:off x="2044221" y="-45834"/>
          <a:ext cx="492704" cy="625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44221" y="79492"/>
        <a:ext cx="344893" cy="375200"/>
      </dsp:txXfrm>
    </dsp:sp>
    <dsp:sp modelId="{9615791F-99F4-7E4A-81E1-016D18F57697}">
      <dsp:nvSpPr>
        <dsp:cNvPr id="0" name=""/>
        <dsp:cNvSpPr/>
      </dsp:nvSpPr>
      <dsp:spPr>
        <a:xfrm>
          <a:off x="2741442" y="0"/>
          <a:ext cx="2596707" cy="521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DRY/DAIRY/FROZEN </a:t>
          </a:r>
        </a:p>
      </dsp:txBody>
      <dsp:txXfrm>
        <a:off x="2756712" y="15270"/>
        <a:ext cx="2566167" cy="490823"/>
      </dsp:txXfrm>
    </dsp:sp>
    <dsp:sp modelId="{972DBF97-8D12-B448-8C85-D54044AD55FD}">
      <dsp:nvSpPr>
        <dsp:cNvPr id="0" name=""/>
        <dsp:cNvSpPr/>
      </dsp:nvSpPr>
      <dsp:spPr>
        <a:xfrm rot="28201">
          <a:off x="5550175" y="-37749"/>
          <a:ext cx="449524" cy="625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50177" y="86764"/>
        <a:ext cx="314667" cy="375200"/>
      </dsp:txXfrm>
    </dsp:sp>
    <dsp:sp modelId="{11159213-DE0F-4846-981B-1DAB788D0CF3}">
      <dsp:nvSpPr>
        <dsp:cNvPr id="0" name=""/>
        <dsp:cNvSpPr/>
      </dsp:nvSpPr>
      <dsp:spPr>
        <a:xfrm>
          <a:off x="6186281" y="0"/>
          <a:ext cx="2460588" cy="576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Dept. : 231</a:t>
          </a:r>
        </a:p>
      </dsp:txBody>
      <dsp:txXfrm>
        <a:off x="6203174" y="16893"/>
        <a:ext cx="2426802" cy="542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6519B-C344-C146-B435-0422D6B02E8A}">
      <dsp:nvSpPr>
        <dsp:cNvPr id="0" name=""/>
        <dsp:cNvSpPr/>
      </dsp:nvSpPr>
      <dsp:spPr>
        <a:xfrm>
          <a:off x="3589" y="0"/>
          <a:ext cx="1808226" cy="5433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Division 32</a:t>
          </a:r>
        </a:p>
      </dsp:txBody>
      <dsp:txXfrm>
        <a:off x="19504" y="15915"/>
        <a:ext cx="1776396" cy="511555"/>
      </dsp:txXfrm>
    </dsp:sp>
    <dsp:sp modelId="{E508F855-25E2-934A-AB8E-F366528E7FFB}">
      <dsp:nvSpPr>
        <dsp:cNvPr id="0" name=""/>
        <dsp:cNvSpPr/>
      </dsp:nvSpPr>
      <dsp:spPr>
        <a:xfrm rot="21587915">
          <a:off x="2044221" y="-45834"/>
          <a:ext cx="492704" cy="625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44221" y="79492"/>
        <a:ext cx="344893" cy="375200"/>
      </dsp:txXfrm>
    </dsp:sp>
    <dsp:sp modelId="{9615791F-99F4-7E4A-81E1-016D18F57697}">
      <dsp:nvSpPr>
        <dsp:cNvPr id="0" name=""/>
        <dsp:cNvSpPr/>
      </dsp:nvSpPr>
      <dsp:spPr>
        <a:xfrm>
          <a:off x="2741442" y="0"/>
          <a:ext cx="2596707" cy="521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BEAUTY </a:t>
          </a:r>
        </a:p>
      </dsp:txBody>
      <dsp:txXfrm>
        <a:off x="2756712" y="15270"/>
        <a:ext cx="2566167" cy="490823"/>
      </dsp:txXfrm>
    </dsp:sp>
    <dsp:sp modelId="{972DBF97-8D12-B448-8C85-D54044AD55FD}">
      <dsp:nvSpPr>
        <dsp:cNvPr id="0" name=""/>
        <dsp:cNvSpPr/>
      </dsp:nvSpPr>
      <dsp:spPr>
        <a:xfrm rot="28201">
          <a:off x="5550175" y="-37749"/>
          <a:ext cx="449524" cy="625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50177" y="86764"/>
        <a:ext cx="314667" cy="375200"/>
      </dsp:txXfrm>
    </dsp:sp>
    <dsp:sp modelId="{11159213-DE0F-4846-981B-1DAB788D0CF3}">
      <dsp:nvSpPr>
        <dsp:cNvPr id="0" name=""/>
        <dsp:cNvSpPr/>
      </dsp:nvSpPr>
      <dsp:spPr>
        <a:xfrm>
          <a:off x="6186281" y="0"/>
          <a:ext cx="2460588" cy="5767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Dept. : 37,49,52,63</a:t>
          </a:r>
        </a:p>
      </dsp:txBody>
      <dsp:txXfrm>
        <a:off x="6203174" y="16893"/>
        <a:ext cx="2426802" cy="542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77324-C98D-DE47-B221-2DB66EF152D6}">
      <dsp:nvSpPr>
        <dsp:cNvPr id="0" name=""/>
        <dsp:cNvSpPr/>
      </dsp:nvSpPr>
      <dsp:spPr>
        <a:xfrm>
          <a:off x="1776" y="450206"/>
          <a:ext cx="3486899" cy="8717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Inventory Data</a:t>
          </a:r>
        </a:p>
      </dsp:txBody>
      <dsp:txXfrm>
        <a:off x="27308" y="475738"/>
        <a:ext cx="3435835" cy="820660"/>
      </dsp:txXfrm>
    </dsp:sp>
    <dsp:sp modelId="{61EE3ABF-8D2B-384C-8A16-A649D3F1D85F}">
      <dsp:nvSpPr>
        <dsp:cNvPr id="0" name=""/>
        <dsp:cNvSpPr/>
      </dsp:nvSpPr>
      <dsp:spPr>
        <a:xfrm rot="5400000">
          <a:off x="1640711" y="1454683"/>
          <a:ext cx="209028" cy="15255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7E8F06-A32C-EA4E-87C3-03D9F21BEDEF}">
      <dsp:nvSpPr>
        <dsp:cNvPr id="0" name=""/>
        <dsp:cNvSpPr/>
      </dsp:nvSpPr>
      <dsp:spPr>
        <a:xfrm>
          <a:off x="46408" y="1739988"/>
          <a:ext cx="3397634" cy="62350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prd_inv_fnd</a:t>
          </a:r>
          <a:endParaRPr lang="en-US" sz="2400" kern="1200" dirty="0"/>
        </a:p>
      </dsp:txBody>
      <dsp:txXfrm>
        <a:off x="64670" y="1758250"/>
        <a:ext cx="3361110" cy="586977"/>
      </dsp:txXfrm>
    </dsp:sp>
    <dsp:sp modelId="{11AA56C8-E17B-4140-8D00-E5D79363D35E}">
      <dsp:nvSpPr>
        <dsp:cNvPr id="0" name=""/>
        <dsp:cNvSpPr/>
      </dsp:nvSpPr>
      <dsp:spPr>
        <a:xfrm rot="5395576">
          <a:off x="1653755" y="2455577"/>
          <a:ext cx="184176" cy="15255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7BF7A1-43F0-AD4E-B430-49E11FAF2AD4}">
      <dsp:nvSpPr>
        <dsp:cNvPr id="0" name=""/>
        <dsp:cNvSpPr/>
      </dsp:nvSpPr>
      <dsp:spPr>
        <a:xfrm>
          <a:off x="2471" y="2700216"/>
          <a:ext cx="3487980" cy="6234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0" i="0" u="none" kern="1200" dirty="0" err="1"/>
            <a:t>day_item_loc_mchan_oh</a:t>
          </a:r>
          <a:endParaRPr lang="en-US" sz="2400" kern="1200" dirty="0"/>
        </a:p>
      </dsp:txBody>
      <dsp:txXfrm>
        <a:off x="20732" y="2718477"/>
        <a:ext cx="3451458" cy="586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77324-C98D-DE47-B221-2DB66EF152D6}">
      <dsp:nvSpPr>
        <dsp:cNvPr id="0" name=""/>
        <dsp:cNvSpPr/>
      </dsp:nvSpPr>
      <dsp:spPr>
        <a:xfrm>
          <a:off x="3281" y="283441"/>
          <a:ext cx="3931258" cy="867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Transaction Data</a:t>
          </a:r>
        </a:p>
      </dsp:txBody>
      <dsp:txXfrm>
        <a:off x="28694" y="308854"/>
        <a:ext cx="3880432" cy="816840"/>
      </dsp:txXfrm>
    </dsp:sp>
    <dsp:sp modelId="{61EE3ABF-8D2B-384C-8A16-A649D3F1D85F}">
      <dsp:nvSpPr>
        <dsp:cNvPr id="0" name=""/>
        <dsp:cNvSpPr/>
      </dsp:nvSpPr>
      <dsp:spPr>
        <a:xfrm rot="5400000">
          <a:off x="1849876" y="1302303"/>
          <a:ext cx="238068" cy="17374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7E8F06-A32C-EA4E-87C3-03D9F21BEDEF}">
      <dsp:nvSpPr>
        <dsp:cNvPr id="0" name=""/>
        <dsp:cNvSpPr/>
      </dsp:nvSpPr>
      <dsp:spPr>
        <a:xfrm>
          <a:off x="12494" y="1627245"/>
          <a:ext cx="3912832" cy="59039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prd_bigjoin_ddn</a:t>
          </a:r>
          <a:endParaRPr lang="en-US" sz="2400" kern="1200" dirty="0"/>
        </a:p>
      </dsp:txBody>
      <dsp:txXfrm>
        <a:off x="29786" y="1644537"/>
        <a:ext cx="3878248" cy="555813"/>
      </dsp:txXfrm>
    </dsp:sp>
    <dsp:sp modelId="{11AA56C8-E17B-4140-8D00-E5D79363D35E}">
      <dsp:nvSpPr>
        <dsp:cNvPr id="0" name=""/>
        <dsp:cNvSpPr/>
      </dsp:nvSpPr>
      <dsp:spPr>
        <a:xfrm rot="5400000">
          <a:off x="1886767" y="2299786"/>
          <a:ext cx="164286" cy="17374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7BF7A1-43F0-AD4E-B430-49E11FAF2AD4}">
      <dsp:nvSpPr>
        <dsp:cNvPr id="0" name=""/>
        <dsp:cNvSpPr/>
      </dsp:nvSpPr>
      <dsp:spPr>
        <a:xfrm>
          <a:off x="2030" y="2555675"/>
          <a:ext cx="3933760" cy="64160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store_sales_history_loc_day</a:t>
          </a:r>
          <a:endParaRPr lang="en-US" sz="2400" kern="1200" dirty="0"/>
        </a:p>
      </dsp:txBody>
      <dsp:txXfrm>
        <a:off x="20822" y="2574467"/>
        <a:ext cx="3896176" cy="604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77324-C98D-DE47-B221-2DB66EF152D6}">
      <dsp:nvSpPr>
        <dsp:cNvPr id="0" name=""/>
        <dsp:cNvSpPr/>
      </dsp:nvSpPr>
      <dsp:spPr>
        <a:xfrm>
          <a:off x="3281" y="283441"/>
          <a:ext cx="3931258" cy="867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Promotion Data</a:t>
          </a:r>
        </a:p>
      </dsp:txBody>
      <dsp:txXfrm>
        <a:off x="28694" y="308854"/>
        <a:ext cx="3880432" cy="816840"/>
      </dsp:txXfrm>
    </dsp:sp>
    <dsp:sp modelId="{61EE3ABF-8D2B-384C-8A16-A649D3F1D85F}">
      <dsp:nvSpPr>
        <dsp:cNvPr id="0" name=""/>
        <dsp:cNvSpPr/>
      </dsp:nvSpPr>
      <dsp:spPr>
        <a:xfrm rot="5400000">
          <a:off x="1849876" y="1302303"/>
          <a:ext cx="238068" cy="17374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7E8F06-A32C-EA4E-87C3-03D9F21BEDEF}">
      <dsp:nvSpPr>
        <dsp:cNvPr id="0" name=""/>
        <dsp:cNvSpPr/>
      </dsp:nvSpPr>
      <dsp:spPr>
        <a:xfrm>
          <a:off x="12494" y="1627245"/>
          <a:ext cx="3912832" cy="59039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prd_promoopt_19</a:t>
          </a:r>
        </a:p>
      </dsp:txBody>
      <dsp:txXfrm>
        <a:off x="29786" y="1644537"/>
        <a:ext cx="3878248" cy="555813"/>
      </dsp:txXfrm>
    </dsp:sp>
    <dsp:sp modelId="{11AA56C8-E17B-4140-8D00-E5D79363D35E}">
      <dsp:nvSpPr>
        <dsp:cNvPr id="0" name=""/>
        <dsp:cNvSpPr/>
      </dsp:nvSpPr>
      <dsp:spPr>
        <a:xfrm rot="5400000">
          <a:off x="1886767" y="2299786"/>
          <a:ext cx="164286" cy="17374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7BF7A1-43F0-AD4E-B430-49E11FAF2AD4}">
      <dsp:nvSpPr>
        <dsp:cNvPr id="0" name=""/>
        <dsp:cNvSpPr/>
      </dsp:nvSpPr>
      <dsp:spPr>
        <a:xfrm>
          <a:off x="2030" y="2555675"/>
          <a:ext cx="3933760" cy="64160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promo_transactions_priceadj_store0</a:t>
          </a:r>
        </a:p>
      </dsp:txBody>
      <dsp:txXfrm>
        <a:off x="20822" y="2574467"/>
        <a:ext cx="3896176" cy="6040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66E86-0760-FF4F-A9F0-692C9A4D68BA}" type="datetimeFigureOut">
              <a:rPr lang="en-US" smtClean="0"/>
              <a:t>7/12/19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20696-2865-F249-AA62-1B726AC70D7F}" type="slidenum">
              <a:rPr lang="en-US" smtClean="0"/>
              <a:t>‹#›</a:t>
            </a:fld>
            <a:endParaRPr lang="en-US"/>
          </a:p>
        </p:txBody>
      </p:sp>
    </p:spTree>
    <p:extLst>
      <p:ext uri="{BB962C8B-B14F-4D97-AF65-F5344CB8AC3E}">
        <p14:creationId xmlns:p14="http://schemas.microsoft.com/office/powerpoint/2010/main" val="3144712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D5780C-A77E-E94A-B5F3-88733489773A}" type="slidenum">
              <a:rPr lang="en-US" smtClean="0"/>
              <a:t>1</a:t>
            </a:fld>
            <a:endParaRPr lang="en-US"/>
          </a:p>
        </p:txBody>
      </p:sp>
    </p:spTree>
    <p:extLst>
      <p:ext uri="{BB962C8B-B14F-4D97-AF65-F5344CB8AC3E}">
        <p14:creationId xmlns:p14="http://schemas.microsoft.com/office/powerpoint/2010/main" val="224365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Improvement of OOS forecasting can be a game changer</a:t>
            </a:r>
          </a:p>
          <a:p>
            <a:endParaRPr lang="en-US" dirty="0"/>
          </a:p>
        </p:txBody>
      </p:sp>
      <p:sp>
        <p:nvSpPr>
          <p:cNvPr id="4" name="Slide Number Placeholder 3"/>
          <p:cNvSpPr>
            <a:spLocks noGrp="1"/>
          </p:cNvSpPr>
          <p:nvPr>
            <p:ph type="sldNum" sz="quarter" idx="5"/>
          </p:nvPr>
        </p:nvSpPr>
        <p:spPr/>
        <p:txBody>
          <a:bodyPr/>
          <a:lstStyle/>
          <a:p>
            <a:fld id="{E9720696-2865-F249-AA62-1B726AC70D7F}" type="slidenum">
              <a:rPr lang="en-US" smtClean="0"/>
              <a:t>2</a:t>
            </a:fld>
            <a:endParaRPr lang="en-US"/>
          </a:p>
        </p:txBody>
      </p:sp>
    </p:spTree>
    <p:extLst>
      <p:ext uri="{BB962C8B-B14F-4D97-AF65-F5344CB8AC3E}">
        <p14:creationId xmlns:p14="http://schemas.microsoft.com/office/powerpoint/2010/main" val="841568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replenishment phenomenon to reason poor performance</a:t>
            </a:r>
          </a:p>
        </p:txBody>
      </p:sp>
      <p:sp>
        <p:nvSpPr>
          <p:cNvPr id="4" name="Slide Number Placeholder 3"/>
          <p:cNvSpPr>
            <a:spLocks noGrp="1"/>
          </p:cNvSpPr>
          <p:nvPr>
            <p:ph type="sldNum" sz="quarter" idx="5"/>
          </p:nvPr>
        </p:nvSpPr>
        <p:spPr/>
        <p:txBody>
          <a:bodyPr/>
          <a:lstStyle/>
          <a:p>
            <a:fld id="{E9720696-2865-F249-AA62-1B726AC70D7F}" type="slidenum">
              <a:rPr lang="en-US" smtClean="0"/>
              <a:t>17</a:t>
            </a:fld>
            <a:endParaRPr lang="en-US"/>
          </a:p>
        </p:txBody>
      </p:sp>
    </p:spTree>
    <p:extLst>
      <p:ext uri="{BB962C8B-B14F-4D97-AF65-F5344CB8AC3E}">
        <p14:creationId xmlns:p14="http://schemas.microsoft.com/office/powerpoint/2010/main" val="206721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 the predicted output should be number of days to OOS assuming there is no replenishment, the model will be trained in the same way.</a:t>
            </a:r>
            <a:endParaRPr lang="en-US" dirty="0"/>
          </a:p>
        </p:txBody>
      </p:sp>
      <p:sp>
        <p:nvSpPr>
          <p:cNvPr id="4" name="Slide Number Placeholder 3"/>
          <p:cNvSpPr>
            <a:spLocks noGrp="1"/>
          </p:cNvSpPr>
          <p:nvPr>
            <p:ph type="sldNum" sz="quarter" idx="5"/>
          </p:nvPr>
        </p:nvSpPr>
        <p:spPr/>
        <p:txBody>
          <a:bodyPr/>
          <a:lstStyle/>
          <a:p>
            <a:fld id="{E9720696-2865-F249-AA62-1B726AC70D7F}" type="slidenum">
              <a:rPr lang="en-US" smtClean="0"/>
              <a:t>18</a:t>
            </a:fld>
            <a:endParaRPr lang="en-US"/>
          </a:p>
        </p:txBody>
      </p:sp>
    </p:spTree>
    <p:extLst>
      <p:ext uri="{BB962C8B-B14F-4D97-AF65-F5344CB8AC3E}">
        <p14:creationId xmlns:p14="http://schemas.microsoft.com/office/powerpoint/2010/main" val="1626115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720696-2865-F249-AA62-1B726AC70D7F}" type="slidenum">
              <a:rPr lang="en-US" smtClean="0"/>
              <a:t>25</a:t>
            </a:fld>
            <a:endParaRPr lang="en-US"/>
          </a:p>
        </p:txBody>
      </p:sp>
    </p:spTree>
    <p:extLst>
      <p:ext uri="{BB962C8B-B14F-4D97-AF65-F5344CB8AC3E}">
        <p14:creationId xmlns:p14="http://schemas.microsoft.com/office/powerpoint/2010/main" val="149300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8FA8-D986-5349-A780-679F1CA566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2B448D-BFF5-4C48-B52C-EBEFAE3F0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69D94B-E49D-694B-BF8C-9BB5A95DB381}"/>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BEF0793F-5AFF-184B-8321-A510B5EF5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1AF3D-0C97-8E46-8345-C1774C23C4F5}"/>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353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67BD-8CD7-F044-82FD-6E33C1BC2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D572BE-86AE-E542-9715-A9340E4F56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3F7E8-8494-0F44-B2C9-8A1BC6CA0F80}"/>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2DCE10C9-52D7-C647-B294-5B35C40A6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7C2E8-B173-2B4A-9337-3716FCA903B9}"/>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816988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B508F-A492-2E43-AF7A-473027350E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3E847-F676-6745-8732-CFBB524DC8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15F01-3FEF-3E48-A435-32BE1FBE3228}"/>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A7512FA0-D42E-C742-840A-9AA451ACD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B1EAF-0DF4-234A-85B0-71D38A1A82E1}"/>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725245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RED_AwardTitle">
    <p:bg>
      <p:bgPr>
        <a:solidFill>
          <a:srgbClr val="C90016"/>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314294" y="2637235"/>
            <a:ext cx="1476231" cy="1476375"/>
            <a:chOff x="264" y="2261"/>
            <a:chExt cx="1240" cy="1240"/>
          </a:xfrm>
        </p:grpSpPr>
        <p:sp>
          <p:nvSpPr>
            <p:cNvPr id="5" name="AutoShape 3"/>
            <p:cNvSpPr>
              <a:spLocks noChangeAspect="1" noChangeArrowheads="1" noTextEdit="1"/>
            </p:cNvSpPr>
            <p:nvPr/>
          </p:nvSpPr>
          <p:spPr bwMode="auto">
            <a:xfrm>
              <a:off x="264" y="2261"/>
              <a:ext cx="1240"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217847" eaLnBrk="0" fontAlgn="base" hangingPunct="0">
                <a:spcBef>
                  <a:spcPct val="0"/>
                </a:spcBef>
                <a:spcAft>
                  <a:spcPct val="0"/>
                </a:spcAft>
              </a:pPr>
              <a:endParaRPr lang="en-US" sz="2400">
                <a:solidFill>
                  <a:prstClr val="black"/>
                </a:solidFill>
                <a:latin typeface="Arial" panose="020B0604020202020204" pitchFamily="34" charset="0"/>
              </a:endParaRPr>
            </a:p>
          </p:txBody>
        </p:sp>
        <p:sp>
          <p:nvSpPr>
            <p:cNvPr id="6" name="Freeform 48"/>
            <p:cNvSpPr>
              <a:spLocks noEditPoints="1"/>
            </p:cNvSpPr>
            <p:nvPr/>
          </p:nvSpPr>
          <p:spPr bwMode="auto">
            <a:xfrm>
              <a:off x="264" y="2261"/>
              <a:ext cx="1240" cy="1240"/>
            </a:xfrm>
            <a:custGeom>
              <a:avLst/>
              <a:gdLst>
                <a:gd name="T0" fmla="*/ 2147483646 w 227"/>
                <a:gd name="T1" fmla="*/ 2147483646 h 227"/>
                <a:gd name="T2" fmla="*/ 2147483646 w 227"/>
                <a:gd name="T3" fmla="*/ 2147483646 h 227"/>
                <a:gd name="T4" fmla="*/ 0 w 227"/>
                <a:gd name="T5" fmla="*/ 2147483646 h 227"/>
                <a:gd name="T6" fmla="*/ 2147483646 w 227"/>
                <a:gd name="T7" fmla="*/ 0 h 227"/>
                <a:gd name="T8" fmla="*/ 2147483646 w 227"/>
                <a:gd name="T9" fmla="*/ 2147483646 h 227"/>
                <a:gd name="T10" fmla="*/ 2147483646 w 227"/>
                <a:gd name="T11" fmla="*/ 2147483646 h 227"/>
                <a:gd name="T12" fmla="*/ 2147483646 w 227"/>
                <a:gd name="T13" fmla="*/ 2147483646 h 227"/>
                <a:gd name="T14" fmla="*/ 2147483646 w 227"/>
                <a:gd name="T15" fmla="*/ 2147483646 h 227"/>
                <a:gd name="T16" fmla="*/ 2147483646 w 227"/>
                <a:gd name="T17" fmla="*/ 2147483646 h 227"/>
                <a:gd name="T18" fmla="*/ 2147483646 w 227"/>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227">
                  <a:moveTo>
                    <a:pt x="227" y="114"/>
                  </a:moveTo>
                  <a:cubicBezTo>
                    <a:pt x="227" y="176"/>
                    <a:pt x="176" y="227"/>
                    <a:pt x="113" y="227"/>
                  </a:cubicBezTo>
                  <a:cubicBezTo>
                    <a:pt x="51" y="227"/>
                    <a:pt x="0" y="176"/>
                    <a:pt x="0" y="114"/>
                  </a:cubicBezTo>
                  <a:cubicBezTo>
                    <a:pt x="0" y="51"/>
                    <a:pt x="51" y="0"/>
                    <a:pt x="113" y="0"/>
                  </a:cubicBezTo>
                  <a:cubicBezTo>
                    <a:pt x="176" y="0"/>
                    <a:pt x="227" y="51"/>
                    <a:pt x="227" y="114"/>
                  </a:cubicBezTo>
                  <a:moveTo>
                    <a:pt x="113" y="38"/>
                  </a:moveTo>
                  <a:cubicBezTo>
                    <a:pt x="71" y="38"/>
                    <a:pt x="38" y="72"/>
                    <a:pt x="38" y="114"/>
                  </a:cubicBezTo>
                  <a:cubicBezTo>
                    <a:pt x="38" y="155"/>
                    <a:pt x="71" y="189"/>
                    <a:pt x="113" y="189"/>
                  </a:cubicBezTo>
                  <a:cubicBezTo>
                    <a:pt x="155" y="189"/>
                    <a:pt x="189" y="155"/>
                    <a:pt x="189" y="114"/>
                  </a:cubicBezTo>
                  <a:cubicBezTo>
                    <a:pt x="189" y="72"/>
                    <a:pt x="155" y="38"/>
                    <a:pt x="113"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847" eaLnBrk="0" fontAlgn="base" hangingPunct="0">
                <a:spcBef>
                  <a:spcPct val="0"/>
                </a:spcBef>
                <a:spcAft>
                  <a:spcPct val="0"/>
                </a:spcAft>
              </a:pPr>
              <a:endParaRPr lang="en-US" sz="2400">
                <a:solidFill>
                  <a:prstClr val="black"/>
                </a:solidFill>
                <a:latin typeface="Arial" panose="020B0604020202020204" pitchFamily="34" charset="0"/>
              </a:endParaRPr>
            </a:p>
          </p:txBody>
        </p:sp>
        <p:sp>
          <p:nvSpPr>
            <p:cNvPr id="7" name="Oval 49"/>
            <p:cNvSpPr>
              <a:spLocks noChangeArrowheads="1"/>
            </p:cNvSpPr>
            <p:nvPr/>
          </p:nvSpPr>
          <p:spPr bwMode="auto">
            <a:xfrm>
              <a:off x="668" y="2671"/>
              <a:ext cx="426" cy="4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7847" fontAlgn="base">
                <a:spcBef>
                  <a:spcPct val="0"/>
                </a:spcBef>
                <a:spcAft>
                  <a:spcPct val="0"/>
                </a:spcAft>
              </a:pPr>
              <a:endParaRPr lang="en-US" altLang="en-US" sz="2400">
                <a:solidFill>
                  <a:prstClr val="black"/>
                </a:solidFill>
              </a:endParaRPr>
            </a:p>
          </p:txBody>
        </p:sp>
      </p:grpSp>
      <p:sp>
        <p:nvSpPr>
          <p:cNvPr id="15" name="Text Placeholder 12"/>
          <p:cNvSpPr>
            <a:spLocks noGrp="1"/>
          </p:cNvSpPr>
          <p:nvPr>
            <p:ph type="body" sz="quarter" idx="13"/>
          </p:nvPr>
        </p:nvSpPr>
        <p:spPr>
          <a:xfrm>
            <a:off x="1889082" y="2363217"/>
            <a:ext cx="9371685" cy="1143001"/>
          </a:xfrm>
        </p:spPr>
        <p:txBody>
          <a:bodyPr anchor="b"/>
          <a:lstStyle>
            <a:lvl1pPr>
              <a:lnSpc>
                <a:spcPct val="100000"/>
              </a:lnSpc>
              <a:buNone/>
              <a:defRPr sz="6749" spc="0" baseline="0">
                <a:solidFill>
                  <a:schemeClr val="bg1"/>
                </a:solidFill>
                <a:latin typeface="HelveticaNeueLT Std" pitchFamily="34" charset="0"/>
              </a:defRPr>
            </a:lvl1pPr>
          </a:lstStyle>
          <a:p>
            <a:pPr lvl="0"/>
            <a:r>
              <a:rPr lang="en-US"/>
              <a:t>Edit Master text styles</a:t>
            </a:r>
          </a:p>
        </p:txBody>
      </p:sp>
      <p:sp>
        <p:nvSpPr>
          <p:cNvPr id="16" name="Text Placeholder 12"/>
          <p:cNvSpPr>
            <a:spLocks noGrp="1"/>
          </p:cNvSpPr>
          <p:nvPr>
            <p:ph type="body" sz="quarter" idx="14"/>
          </p:nvPr>
        </p:nvSpPr>
        <p:spPr>
          <a:xfrm>
            <a:off x="1889082" y="3427981"/>
            <a:ext cx="2836833" cy="914399"/>
          </a:xfrm>
        </p:spPr>
        <p:txBody>
          <a:bodyPr anchor="b">
            <a:noAutofit/>
          </a:bodyPr>
          <a:lstStyle>
            <a:lvl1pPr>
              <a:lnSpc>
                <a:spcPct val="100000"/>
              </a:lnSpc>
              <a:buNone/>
              <a:defRPr sz="6749" spc="-112">
                <a:solidFill>
                  <a:schemeClr val="bg1"/>
                </a:solidFill>
                <a:latin typeface="HelveticaNeueLT Std Thin" pitchFamily="34" charset="0"/>
              </a:defRPr>
            </a:lvl1pPr>
          </a:lstStyle>
          <a:p>
            <a:pPr lvl="0"/>
            <a:r>
              <a:rPr lang="en-US"/>
              <a:t>Edit Master text styles</a:t>
            </a:r>
          </a:p>
        </p:txBody>
      </p:sp>
      <p:sp>
        <p:nvSpPr>
          <p:cNvPr id="8" name="Slide Number Placeholder 4"/>
          <p:cNvSpPr>
            <a:spLocks noGrp="1"/>
          </p:cNvSpPr>
          <p:nvPr>
            <p:ph type="sldNum" sz="quarter" idx="15"/>
          </p:nvPr>
        </p:nvSpPr>
        <p:spPr/>
        <p:txBody>
          <a:bodyPr/>
          <a:lstStyle>
            <a:lvl1pPr>
              <a:defRPr/>
            </a:lvl1pPr>
          </a:lstStyle>
          <a:p>
            <a:fld id="{A2515730-6BDB-DF4C-8510-C188C9C3B838}" type="slidenum">
              <a:rPr lang="en-US" smtClean="0"/>
              <a:t>‹#›</a:t>
            </a:fld>
            <a:endParaRPr lang="en-US"/>
          </a:p>
        </p:txBody>
      </p:sp>
    </p:spTree>
    <p:extLst>
      <p:ext uri="{BB962C8B-B14F-4D97-AF65-F5344CB8AC3E}">
        <p14:creationId xmlns:p14="http://schemas.microsoft.com/office/powerpoint/2010/main" val="30964505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8C28-5C98-8B4B-9B76-7349E3ED0A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C4131-0334-5F44-A56D-6D2988497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65F31-2519-A241-8A06-5F9CADA43995}"/>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1AF583D5-5BFC-4C40-BEF2-840EC77C0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1C747-E5A1-4442-A010-897ED25F6281}"/>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31063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50C6-4DEB-7D43-81AD-BB41123AA3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D1973-DBC9-514D-9601-3FE8DF46C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F9D0D8-1D87-1F41-B13D-0DC8FBDA6354}"/>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DB220270-FCD5-A642-98A6-8C30BBA5A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FFF7B-B626-D645-930A-F62CFF832B38}"/>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420757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D04E-23B2-1C4F-B781-FA44A616C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AE6B86-AB0B-7A4F-83D8-AC47572158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54CEAF-11B9-E44C-9111-08467FF021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AAF5A6-3158-434D-A5F2-8190F7CA1759}"/>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6" name="Footer Placeholder 5">
            <a:extLst>
              <a:ext uri="{FF2B5EF4-FFF2-40B4-BE49-F238E27FC236}">
                <a16:creationId xmlns:a16="http://schemas.microsoft.com/office/drawing/2014/main" id="{DA35AB61-FFF5-F941-B527-B9353A7B6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C841B-56D8-9046-B1CF-D23160B10B71}"/>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297962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1F4D-D56A-3D4A-B5E3-4181011E73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053CAC-BA9A-0742-8BB8-BAAC2C2F3F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A76603-830E-F749-9EA7-BB0F1D2A40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526AA9-0969-694A-8498-4F33E19A2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33D026-2135-1845-9D07-CC0A7399FC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46AC2-8622-5448-80A5-B09744CD7E52}"/>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8" name="Footer Placeholder 7">
            <a:extLst>
              <a:ext uri="{FF2B5EF4-FFF2-40B4-BE49-F238E27FC236}">
                <a16:creationId xmlns:a16="http://schemas.microsoft.com/office/drawing/2014/main" id="{7748284B-8E89-3547-A464-FE707F291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AFCCE-8055-584D-969D-F204EBFC2538}"/>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501868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9B3B-AAE0-C242-9509-A1BC452DBC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A72F8C-9D70-554F-B0CC-9438DAB966BD}"/>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4" name="Footer Placeholder 3">
            <a:extLst>
              <a:ext uri="{FF2B5EF4-FFF2-40B4-BE49-F238E27FC236}">
                <a16:creationId xmlns:a16="http://schemas.microsoft.com/office/drawing/2014/main" id="{D8543DF1-DDFE-BA41-9E3A-59E6FCCAC9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2497FD-16E8-0C4E-9AA9-59F3803EC64E}"/>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1770185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71EF7-17E0-B744-9B6F-E0131BEB73F4}"/>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3" name="Footer Placeholder 2">
            <a:extLst>
              <a:ext uri="{FF2B5EF4-FFF2-40B4-BE49-F238E27FC236}">
                <a16:creationId xmlns:a16="http://schemas.microsoft.com/office/drawing/2014/main" id="{7E623756-C468-414B-89A9-68EA23DED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F2356D-B924-A642-9A5F-C7071CDD4DCD}"/>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61659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926B-0BE4-5B41-B443-4737C93A0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D3C7D-7880-5742-ADDE-73953D1CFA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809A99-E39E-9E4D-94BD-0C487EA25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68674B-CDBB-4A4D-9524-FF2A1D9D1A31}"/>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6" name="Footer Placeholder 5">
            <a:extLst>
              <a:ext uri="{FF2B5EF4-FFF2-40B4-BE49-F238E27FC236}">
                <a16:creationId xmlns:a16="http://schemas.microsoft.com/office/drawing/2014/main" id="{E8BE727E-29A6-7D49-9F84-043414395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17B46-8CB3-A34D-9D35-5B3535CEB4E1}"/>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171133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7B7D-D2A4-1248-9CCE-3435DEF13D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BF744-948F-BF4F-9293-DE8B1FA72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7FD4A8-4D05-8149-ADBD-F793DBFCBA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1AF581-E423-8345-8D4A-809EDE2F4EC3}"/>
              </a:ext>
            </a:extLst>
          </p:cNvPr>
          <p:cNvSpPr>
            <a:spLocks noGrp="1"/>
          </p:cNvSpPr>
          <p:nvPr>
            <p:ph type="dt" sz="half" idx="10"/>
          </p:nvPr>
        </p:nvSpPr>
        <p:spPr/>
        <p:txBody>
          <a:bodyPr/>
          <a:lstStyle/>
          <a:p>
            <a:fld id="{069D81F2-7ABD-3042-B8E3-F8881440D2C7}" type="datetimeFigureOut">
              <a:rPr lang="en-US" smtClean="0"/>
              <a:t>7/12/19</a:t>
            </a:fld>
            <a:endParaRPr lang="en-US"/>
          </a:p>
        </p:txBody>
      </p:sp>
      <p:sp>
        <p:nvSpPr>
          <p:cNvPr id="6" name="Footer Placeholder 5">
            <a:extLst>
              <a:ext uri="{FF2B5EF4-FFF2-40B4-BE49-F238E27FC236}">
                <a16:creationId xmlns:a16="http://schemas.microsoft.com/office/drawing/2014/main" id="{23FE9084-6A96-DE43-9ADD-AEB58EA6C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6BED9-BDAF-694F-8AA5-68E088141DF5}"/>
              </a:ext>
            </a:extLst>
          </p:cNvPr>
          <p:cNvSpPr>
            <a:spLocks noGrp="1"/>
          </p:cNvSpPr>
          <p:nvPr>
            <p:ph type="sldNum" sz="quarter" idx="12"/>
          </p:nvPr>
        </p:nvSpPr>
        <p:spPr/>
        <p:txBody>
          <a:bodyPr/>
          <a:lstStyle/>
          <a:p>
            <a:fld id="{B1C859EA-7574-2141-A00E-1444D69EE490}" type="slidenum">
              <a:rPr lang="en-US" smtClean="0"/>
              <a:t>‹#›</a:t>
            </a:fld>
            <a:endParaRPr lang="en-US"/>
          </a:p>
        </p:txBody>
      </p:sp>
    </p:spTree>
    <p:extLst>
      <p:ext uri="{BB962C8B-B14F-4D97-AF65-F5344CB8AC3E}">
        <p14:creationId xmlns:p14="http://schemas.microsoft.com/office/powerpoint/2010/main" val="411785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D557C4-7CA7-6442-8BE0-31F59AF86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01AF06-6ECB-DB42-B1FF-E461D84EE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E418A-D433-034F-AD73-1EE90D86C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D81F2-7ABD-3042-B8E3-F8881440D2C7}" type="datetimeFigureOut">
              <a:rPr lang="en-US" smtClean="0"/>
              <a:t>7/12/19</a:t>
            </a:fld>
            <a:endParaRPr lang="en-US"/>
          </a:p>
        </p:txBody>
      </p:sp>
      <p:sp>
        <p:nvSpPr>
          <p:cNvPr id="5" name="Footer Placeholder 4">
            <a:extLst>
              <a:ext uri="{FF2B5EF4-FFF2-40B4-BE49-F238E27FC236}">
                <a16:creationId xmlns:a16="http://schemas.microsoft.com/office/drawing/2014/main" id="{9F5A819C-1EE5-574D-B793-5FBF8215EC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1E18BA-DEFF-A044-80AA-A644F355B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C859EA-7574-2141-A00E-1444D69EE490}" type="slidenum">
              <a:rPr lang="en-US" smtClean="0"/>
              <a:t>‹#›</a:t>
            </a:fld>
            <a:endParaRPr lang="en-US"/>
          </a:p>
        </p:txBody>
      </p:sp>
    </p:spTree>
    <p:extLst>
      <p:ext uri="{BB962C8B-B14F-4D97-AF65-F5344CB8AC3E}">
        <p14:creationId xmlns:p14="http://schemas.microsoft.com/office/powerpoint/2010/main" val="3978536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git.target.com/Z004189/OOS_Explor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image" Target="../media/image3.jpeg"/><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8B9EFE3-D216-484C-B1C3-4FD080AAD338}"/>
              </a:ext>
            </a:extLst>
          </p:cNvPr>
          <p:cNvSpPr>
            <a:spLocks noGrp="1"/>
          </p:cNvSpPr>
          <p:nvPr>
            <p:ph type="body" sz="quarter" idx="13"/>
          </p:nvPr>
        </p:nvSpPr>
        <p:spPr>
          <a:xfrm>
            <a:off x="2097362" y="2124457"/>
            <a:ext cx="9739038" cy="1863343"/>
          </a:xfrm>
        </p:spPr>
        <p:txBody>
          <a:bodyPr>
            <a:normAutofit fontScale="92500"/>
          </a:bodyPr>
          <a:lstStyle/>
          <a:p>
            <a:pPr marL="389890" indent="-389890"/>
            <a:r>
              <a:rPr lang="en-US" sz="7200" dirty="0"/>
              <a:t>Predicting Out of Stock:</a:t>
            </a:r>
          </a:p>
          <a:p>
            <a:pPr marL="389890" indent="-389890"/>
            <a:r>
              <a:rPr lang="en-US" sz="3200" dirty="0"/>
              <a:t>A survival model based approach</a:t>
            </a:r>
          </a:p>
        </p:txBody>
      </p:sp>
      <p:sp>
        <p:nvSpPr>
          <p:cNvPr id="5" name="TextBox 4">
            <a:extLst>
              <a:ext uri="{FF2B5EF4-FFF2-40B4-BE49-F238E27FC236}">
                <a16:creationId xmlns:a16="http://schemas.microsoft.com/office/drawing/2014/main" id="{3A5C617F-14DD-5A41-A3A8-1A77A92A00E0}"/>
              </a:ext>
            </a:extLst>
          </p:cNvPr>
          <p:cNvSpPr txBox="1"/>
          <p:nvPr/>
        </p:nvSpPr>
        <p:spPr>
          <a:xfrm>
            <a:off x="7308636" y="4473318"/>
            <a:ext cx="4335694" cy="1015663"/>
          </a:xfrm>
          <a:prstGeom prst="rect">
            <a:avLst/>
          </a:prstGeom>
          <a:noFill/>
        </p:spPr>
        <p:txBody>
          <a:bodyPr wrap="square" rtlCol="0">
            <a:spAutoFit/>
          </a:bodyPr>
          <a:lstStyle/>
          <a:p>
            <a:r>
              <a:rPr lang="en-US" sz="2000" dirty="0">
                <a:solidFill>
                  <a:schemeClr val="bg1"/>
                </a:solidFill>
              </a:rPr>
              <a:t>By :- </a:t>
            </a:r>
            <a:r>
              <a:rPr lang="en-US" sz="2000" dirty="0" err="1">
                <a:solidFill>
                  <a:schemeClr val="bg1"/>
                </a:solidFill>
              </a:rPr>
              <a:t>Abhey</a:t>
            </a:r>
            <a:r>
              <a:rPr lang="en-US" sz="2000" dirty="0">
                <a:solidFill>
                  <a:schemeClr val="bg1"/>
                </a:solidFill>
              </a:rPr>
              <a:t> Arora</a:t>
            </a:r>
          </a:p>
          <a:p>
            <a:endParaRPr lang="en-US" sz="2000" dirty="0">
              <a:solidFill>
                <a:schemeClr val="bg1"/>
              </a:solidFill>
            </a:endParaRPr>
          </a:p>
          <a:p>
            <a:r>
              <a:rPr lang="en-US" sz="2000" dirty="0">
                <a:solidFill>
                  <a:schemeClr val="bg1"/>
                </a:solidFill>
              </a:rPr>
              <a:t>Mentor – Subhadip Bandyopadhyay</a:t>
            </a:r>
          </a:p>
        </p:txBody>
      </p:sp>
    </p:spTree>
    <p:extLst>
      <p:ext uri="{BB962C8B-B14F-4D97-AF65-F5344CB8AC3E}">
        <p14:creationId xmlns:p14="http://schemas.microsoft.com/office/powerpoint/2010/main" val="17321640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0EA796-BCCA-D242-83B4-FC22D42A42CB}"/>
              </a:ext>
            </a:extLst>
          </p:cNvPr>
          <p:cNvSpPr txBox="1">
            <a:spLocks/>
          </p:cNvSpPr>
          <p:nvPr/>
        </p:nvSpPr>
        <p:spPr>
          <a:xfrm>
            <a:off x="677334" y="405320"/>
            <a:ext cx="8596668" cy="6452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rPr>
              <a:t>Covariates</a:t>
            </a:r>
          </a:p>
        </p:txBody>
      </p:sp>
      <p:sp>
        <p:nvSpPr>
          <p:cNvPr id="10" name="Content Placeholder 2">
            <a:extLst>
              <a:ext uri="{FF2B5EF4-FFF2-40B4-BE49-F238E27FC236}">
                <a16:creationId xmlns:a16="http://schemas.microsoft.com/office/drawing/2014/main" id="{6EEFAECF-FED6-2E4A-AA5F-9076C4603C1A}"/>
              </a:ext>
            </a:extLst>
          </p:cNvPr>
          <p:cNvSpPr txBox="1">
            <a:spLocks/>
          </p:cNvSpPr>
          <p:nvPr/>
        </p:nvSpPr>
        <p:spPr>
          <a:xfrm>
            <a:off x="677334" y="1050587"/>
            <a:ext cx="10029995" cy="4428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000" dirty="0"/>
              <a:t>We will consider a window of 30 days before the OOS occurrence and we will consider the following covariates:-  </a:t>
            </a:r>
          </a:p>
          <a:p>
            <a:pPr marL="0" indent="0">
              <a:lnSpc>
                <a:spcPct val="120000"/>
              </a:lnSpc>
              <a:buFont typeface="Arial" panose="020B0604020202020204" pitchFamily="34" charset="0"/>
              <a:buNone/>
            </a:pPr>
            <a:endParaRPr lang="en-US" sz="2000" dirty="0"/>
          </a:p>
          <a:p>
            <a:pPr>
              <a:lnSpc>
                <a:spcPct val="120000"/>
              </a:lnSpc>
            </a:pPr>
            <a:r>
              <a:rPr lang="en-US" sz="2000" dirty="0"/>
              <a:t>Proportion of days with promotion</a:t>
            </a:r>
          </a:p>
          <a:p>
            <a:pPr>
              <a:lnSpc>
                <a:spcPct val="120000"/>
              </a:lnSpc>
            </a:pPr>
            <a:r>
              <a:rPr lang="en-US" sz="2000" dirty="0"/>
              <a:t>Proportion of days there was out of stock</a:t>
            </a:r>
          </a:p>
          <a:p>
            <a:pPr>
              <a:lnSpc>
                <a:spcPct val="120000"/>
              </a:lnSpc>
            </a:pPr>
            <a:r>
              <a:rPr lang="en-US" sz="2000" dirty="0"/>
              <a:t>Maximum length of out of stock</a:t>
            </a:r>
          </a:p>
          <a:p>
            <a:pPr>
              <a:lnSpc>
                <a:spcPct val="120000"/>
              </a:lnSpc>
            </a:pPr>
            <a:r>
              <a:rPr lang="en-US" sz="2000" dirty="0"/>
              <a:t>Sales of the item</a:t>
            </a:r>
          </a:p>
          <a:p>
            <a:pPr>
              <a:lnSpc>
                <a:spcPct val="120000"/>
              </a:lnSpc>
            </a:pPr>
            <a:r>
              <a:rPr lang="en-US" sz="2000" dirty="0"/>
              <a:t>Inventory level</a:t>
            </a:r>
          </a:p>
          <a:p>
            <a:pPr>
              <a:lnSpc>
                <a:spcPct val="120000"/>
              </a:lnSpc>
            </a:pPr>
            <a:r>
              <a:rPr lang="en-US" sz="2000" dirty="0"/>
              <a:t>Rate of change of sales by dividing the window into 4 quarters, etc.</a:t>
            </a:r>
          </a:p>
        </p:txBody>
      </p:sp>
    </p:spTree>
    <p:extLst>
      <p:ext uri="{BB962C8B-B14F-4D97-AF65-F5344CB8AC3E}">
        <p14:creationId xmlns:p14="http://schemas.microsoft.com/office/powerpoint/2010/main" val="428791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D6B9-2D42-034F-BA29-35D7972AB105}"/>
              </a:ext>
            </a:extLst>
          </p:cNvPr>
          <p:cNvSpPr txBox="1">
            <a:spLocks/>
          </p:cNvSpPr>
          <p:nvPr/>
        </p:nvSpPr>
        <p:spPr>
          <a:xfrm>
            <a:off x="537826" y="0"/>
            <a:ext cx="8596668" cy="8026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rPr>
              <a:t>How does the structured data looks?</a:t>
            </a:r>
          </a:p>
        </p:txBody>
      </p:sp>
      <p:sp>
        <p:nvSpPr>
          <p:cNvPr id="3" name="Content Placeholder 2">
            <a:extLst>
              <a:ext uri="{FF2B5EF4-FFF2-40B4-BE49-F238E27FC236}">
                <a16:creationId xmlns:a16="http://schemas.microsoft.com/office/drawing/2014/main" id="{620569EA-02C2-B143-ACC7-CD0EAAE041AF}"/>
              </a:ext>
            </a:extLst>
          </p:cNvPr>
          <p:cNvSpPr txBox="1">
            <a:spLocks/>
          </p:cNvSpPr>
          <p:nvPr/>
        </p:nvSpPr>
        <p:spPr>
          <a:xfrm>
            <a:off x="-1" y="619761"/>
            <a:ext cx="10402529" cy="11175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Item 1 </a:t>
            </a:r>
            <a:r>
              <a:rPr lang="en-US" sz="1800" dirty="0" err="1"/>
              <a:t>oos</a:t>
            </a:r>
            <a:r>
              <a:rPr lang="en-US" sz="1800" dirty="0"/>
              <a:t> : 0 0 0 1 1 1 1 0 1 1 0 0 0 1 0 1 == 0 0 0 1 0 1 0 0 0 1 0 1(t_11=</a:t>
            </a:r>
            <a:r>
              <a:rPr lang="en-US" sz="1800" dirty="0" err="1"/>
              <a:t>t_current</a:t>
            </a:r>
            <a:r>
              <a:rPr lang="en-US" sz="1800" dirty="0"/>
              <a:t>) [after re-arrangement]</a:t>
            </a:r>
          </a:p>
          <a:p>
            <a:r>
              <a:rPr lang="en-US" sz="1800" dirty="0"/>
              <a:t>Item 2 </a:t>
            </a:r>
            <a:r>
              <a:rPr lang="en-US" sz="1800" dirty="0" err="1"/>
              <a:t>oos</a:t>
            </a:r>
            <a:r>
              <a:rPr lang="en-US" sz="1800" dirty="0"/>
              <a:t> : 000001000111110011111000000 = 0000010001001000000(t_19=</a:t>
            </a:r>
            <a:r>
              <a:rPr lang="en-US" sz="1800" dirty="0" err="1"/>
              <a:t>t_current</a:t>
            </a:r>
            <a:r>
              <a:rPr lang="en-US" sz="1800" dirty="0"/>
              <a:t>) </a:t>
            </a:r>
          </a:p>
          <a:p>
            <a:endParaRPr lang="en-US" sz="1800" dirty="0"/>
          </a:p>
        </p:txBody>
      </p:sp>
      <p:graphicFrame>
        <p:nvGraphicFramePr>
          <p:cNvPr id="4" name="Table 3">
            <a:extLst>
              <a:ext uri="{FF2B5EF4-FFF2-40B4-BE49-F238E27FC236}">
                <a16:creationId xmlns:a16="http://schemas.microsoft.com/office/drawing/2014/main" id="{5D934165-99D5-EE48-AA88-998427964504}"/>
              </a:ext>
            </a:extLst>
          </p:cNvPr>
          <p:cNvGraphicFramePr>
            <a:graphicFrameLocks noGrp="1"/>
          </p:cNvGraphicFramePr>
          <p:nvPr>
            <p:extLst>
              <p:ext uri="{D42A27DB-BD31-4B8C-83A1-F6EECF244321}">
                <p14:modId xmlns:p14="http://schemas.microsoft.com/office/powerpoint/2010/main" val="3833086223"/>
              </p:ext>
            </p:extLst>
          </p:nvPr>
        </p:nvGraphicFramePr>
        <p:xfrm>
          <a:off x="61614" y="1737360"/>
          <a:ext cx="11825612" cy="4912360"/>
        </p:xfrm>
        <a:graphic>
          <a:graphicData uri="http://schemas.openxmlformats.org/drawingml/2006/table">
            <a:tbl>
              <a:tblPr firstRow="1" bandRow="1">
                <a:tableStyleId>{5C22544A-7EE6-4342-B048-85BDC9FD1C3A}</a:tableStyleId>
              </a:tblPr>
              <a:tblGrid>
                <a:gridCol w="861828">
                  <a:extLst>
                    <a:ext uri="{9D8B030D-6E8A-4147-A177-3AD203B41FA5}">
                      <a16:colId xmlns:a16="http://schemas.microsoft.com/office/drawing/2014/main" val="3704169969"/>
                    </a:ext>
                  </a:extLst>
                </a:gridCol>
                <a:gridCol w="1431478">
                  <a:extLst>
                    <a:ext uri="{9D8B030D-6E8A-4147-A177-3AD203B41FA5}">
                      <a16:colId xmlns:a16="http://schemas.microsoft.com/office/drawing/2014/main" val="178113641"/>
                    </a:ext>
                  </a:extLst>
                </a:gridCol>
                <a:gridCol w="1402916">
                  <a:extLst>
                    <a:ext uri="{9D8B030D-6E8A-4147-A177-3AD203B41FA5}">
                      <a16:colId xmlns:a16="http://schemas.microsoft.com/office/drawing/2014/main" val="518871380"/>
                    </a:ext>
                  </a:extLst>
                </a:gridCol>
                <a:gridCol w="1152394">
                  <a:extLst>
                    <a:ext uri="{9D8B030D-6E8A-4147-A177-3AD203B41FA5}">
                      <a16:colId xmlns:a16="http://schemas.microsoft.com/office/drawing/2014/main" val="504315633"/>
                    </a:ext>
                  </a:extLst>
                </a:gridCol>
                <a:gridCol w="801666">
                  <a:extLst>
                    <a:ext uri="{9D8B030D-6E8A-4147-A177-3AD203B41FA5}">
                      <a16:colId xmlns:a16="http://schemas.microsoft.com/office/drawing/2014/main" val="1390337018"/>
                    </a:ext>
                  </a:extLst>
                </a:gridCol>
                <a:gridCol w="826718">
                  <a:extLst>
                    <a:ext uri="{9D8B030D-6E8A-4147-A177-3AD203B41FA5}">
                      <a16:colId xmlns:a16="http://schemas.microsoft.com/office/drawing/2014/main" val="531010579"/>
                    </a:ext>
                  </a:extLst>
                </a:gridCol>
                <a:gridCol w="789139">
                  <a:extLst>
                    <a:ext uri="{9D8B030D-6E8A-4147-A177-3AD203B41FA5}">
                      <a16:colId xmlns:a16="http://schemas.microsoft.com/office/drawing/2014/main" val="1387827299"/>
                    </a:ext>
                  </a:extLst>
                </a:gridCol>
                <a:gridCol w="826718">
                  <a:extLst>
                    <a:ext uri="{9D8B030D-6E8A-4147-A177-3AD203B41FA5}">
                      <a16:colId xmlns:a16="http://schemas.microsoft.com/office/drawing/2014/main" val="1935294610"/>
                    </a:ext>
                  </a:extLst>
                </a:gridCol>
                <a:gridCol w="3732755">
                  <a:extLst>
                    <a:ext uri="{9D8B030D-6E8A-4147-A177-3AD203B41FA5}">
                      <a16:colId xmlns:a16="http://schemas.microsoft.com/office/drawing/2014/main" val="537165618"/>
                    </a:ext>
                  </a:extLst>
                </a:gridCol>
              </a:tblGrid>
              <a:tr h="370840">
                <a:tc>
                  <a:txBody>
                    <a:bodyPr/>
                    <a:lstStyle/>
                    <a:p>
                      <a:r>
                        <a:rPr lang="en-US" sz="1500" dirty="0"/>
                        <a:t>item</a:t>
                      </a:r>
                    </a:p>
                  </a:txBody>
                  <a:tcPr/>
                </a:tc>
                <a:tc>
                  <a:txBody>
                    <a:bodyPr/>
                    <a:lstStyle/>
                    <a:p>
                      <a:r>
                        <a:rPr lang="en-US" sz="1500" dirty="0"/>
                        <a:t>Time</a:t>
                      </a:r>
                    </a:p>
                    <a:p>
                      <a:r>
                        <a:rPr lang="en-US" sz="1500" dirty="0"/>
                        <a:t>Pt.</a:t>
                      </a:r>
                    </a:p>
                  </a:txBody>
                  <a:tcPr/>
                </a:tc>
                <a:tc>
                  <a:txBody>
                    <a:bodyPr/>
                    <a:lstStyle/>
                    <a:p>
                      <a:r>
                        <a:rPr lang="en-US" sz="1500" dirty="0" err="1"/>
                        <a:t>Successive_gap_between</a:t>
                      </a:r>
                      <a:r>
                        <a:rPr lang="en-US" sz="1500" dirty="0"/>
                        <a:t> </a:t>
                      </a:r>
                      <a:r>
                        <a:rPr lang="en-US" sz="1500" dirty="0" err="1"/>
                        <a:t>oos</a:t>
                      </a:r>
                      <a:r>
                        <a:rPr lang="en-US" sz="1500" dirty="0"/>
                        <a:t> incidence</a:t>
                      </a:r>
                    </a:p>
                  </a:txBody>
                  <a:tcPr/>
                </a:tc>
                <a:tc>
                  <a:txBody>
                    <a:bodyPr/>
                    <a:lstStyle/>
                    <a:p>
                      <a:r>
                        <a:rPr lang="en-US" sz="1500" dirty="0" err="1"/>
                        <a:t>Oos</a:t>
                      </a:r>
                      <a:r>
                        <a:rPr lang="en-US" sz="1500" dirty="0"/>
                        <a:t> recurrence</a:t>
                      </a:r>
                    </a:p>
                  </a:txBody>
                  <a:tcPr/>
                </a:tc>
                <a:tc>
                  <a:txBody>
                    <a:bodyPr/>
                    <a:lstStyle/>
                    <a:p>
                      <a:r>
                        <a:rPr lang="en-US" sz="1500" dirty="0"/>
                        <a:t>Promo_cov_1</a:t>
                      </a:r>
                    </a:p>
                  </a:txBody>
                  <a:tcPr/>
                </a:tc>
                <a:tc>
                  <a:txBody>
                    <a:bodyPr/>
                    <a:lstStyle/>
                    <a:p>
                      <a:r>
                        <a:rPr lang="en-US" sz="1500" dirty="0"/>
                        <a:t>Promo</a:t>
                      </a:r>
                    </a:p>
                    <a:p>
                      <a:r>
                        <a:rPr lang="en-US" sz="1500" dirty="0"/>
                        <a:t>_cov_2</a:t>
                      </a:r>
                    </a:p>
                  </a:txBody>
                  <a:tcPr/>
                </a:tc>
                <a:tc>
                  <a:txBody>
                    <a:bodyPr/>
                    <a:lstStyle/>
                    <a:p>
                      <a:r>
                        <a:rPr lang="en-US" sz="1500" dirty="0"/>
                        <a:t>Sales_</a:t>
                      </a:r>
                    </a:p>
                    <a:p>
                      <a:r>
                        <a:rPr lang="en-US" sz="1500" dirty="0"/>
                        <a:t>cov_1</a:t>
                      </a:r>
                    </a:p>
                  </a:txBody>
                  <a:tcPr/>
                </a:tc>
                <a:tc>
                  <a:txBody>
                    <a:bodyPr/>
                    <a:lstStyle/>
                    <a:p>
                      <a:r>
                        <a:rPr lang="en-US" sz="1500" dirty="0"/>
                        <a:t>Sales_</a:t>
                      </a:r>
                    </a:p>
                    <a:p>
                      <a:r>
                        <a:rPr lang="en-US" sz="1500" dirty="0"/>
                        <a:t>cov_2</a:t>
                      </a:r>
                    </a:p>
                  </a:txBody>
                  <a:tcPr/>
                </a:tc>
                <a:tc>
                  <a:txBody>
                    <a:bodyPr/>
                    <a:lstStyle/>
                    <a:p>
                      <a:r>
                        <a:rPr lang="en-US" sz="1500" dirty="0"/>
                        <a:t>NOTE</a:t>
                      </a:r>
                    </a:p>
                  </a:txBody>
                  <a:tcPr/>
                </a:tc>
                <a:extLst>
                  <a:ext uri="{0D108BD9-81ED-4DB2-BD59-A6C34878D82A}">
                    <a16:rowId xmlns:a16="http://schemas.microsoft.com/office/drawing/2014/main" val="916594995"/>
                  </a:ext>
                </a:extLst>
              </a:tr>
              <a:tr h="370840">
                <a:tc>
                  <a:txBody>
                    <a:bodyPr/>
                    <a:lstStyle/>
                    <a:p>
                      <a:r>
                        <a:rPr lang="en-US" sz="1500" dirty="0"/>
                        <a:t>1</a:t>
                      </a:r>
                    </a:p>
                  </a:txBody>
                  <a:tcPr/>
                </a:tc>
                <a:tc>
                  <a:txBody>
                    <a:bodyPr/>
                    <a:lstStyle/>
                    <a:p>
                      <a:r>
                        <a:rPr lang="en-US" sz="1500" dirty="0"/>
                        <a:t>3</a:t>
                      </a:r>
                    </a:p>
                  </a:txBody>
                  <a:tcPr/>
                </a:tc>
                <a:tc>
                  <a:txBody>
                    <a:bodyPr/>
                    <a:lstStyle/>
                    <a:p>
                      <a:r>
                        <a:rPr lang="en-US" sz="1500" dirty="0"/>
                        <a:t>3 (counting from start=0)</a:t>
                      </a:r>
                    </a:p>
                  </a:txBody>
                  <a:tcPr/>
                </a:tc>
                <a:tc>
                  <a:txBody>
                    <a:bodyPr/>
                    <a:lstStyle/>
                    <a:p>
                      <a:r>
                        <a:rPr lang="en-US" sz="1500" dirty="0"/>
                        <a:t>1</a:t>
                      </a:r>
                    </a:p>
                  </a:txBody>
                  <a:tcPr/>
                </a:tc>
                <a:tc>
                  <a:txBody>
                    <a:bodyPr/>
                    <a:lstStyle/>
                    <a:p>
                      <a:endParaRPr lang="en-US" sz="1500" dirty="0"/>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r>
                        <a:rPr lang="en-US" sz="1500" dirty="0"/>
                        <a:t>First </a:t>
                      </a:r>
                      <a:r>
                        <a:rPr lang="en-US" sz="1500" dirty="0" err="1"/>
                        <a:t>oos</a:t>
                      </a:r>
                      <a:r>
                        <a:rPr lang="en-US" sz="1500" dirty="0"/>
                        <a:t> observed at time point 3. We start counting time from zero</a:t>
                      </a:r>
                    </a:p>
                  </a:txBody>
                  <a:tcPr/>
                </a:tc>
                <a:extLst>
                  <a:ext uri="{0D108BD9-81ED-4DB2-BD59-A6C34878D82A}">
                    <a16:rowId xmlns:a16="http://schemas.microsoft.com/office/drawing/2014/main" val="143576926"/>
                  </a:ext>
                </a:extLst>
              </a:tr>
              <a:tr h="0">
                <a:tc>
                  <a:txBody>
                    <a:bodyPr/>
                    <a:lstStyle/>
                    <a:p>
                      <a:r>
                        <a:rPr lang="en-US" sz="1500" dirty="0"/>
                        <a:t>1</a:t>
                      </a:r>
                    </a:p>
                  </a:txBody>
                  <a:tcPr/>
                </a:tc>
                <a:tc>
                  <a:txBody>
                    <a:bodyPr/>
                    <a:lstStyle/>
                    <a:p>
                      <a:r>
                        <a:rPr lang="en-US" sz="1500" dirty="0"/>
                        <a:t>5</a:t>
                      </a:r>
                    </a:p>
                  </a:txBody>
                  <a:tcPr/>
                </a:tc>
                <a:tc>
                  <a:txBody>
                    <a:bodyPr/>
                    <a:lstStyle/>
                    <a:p>
                      <a:r>
                        <a:rPr lang="en-US" sz="1500" dirty="0"/>
                        <a:t>2(counting from </a:t>
                      </a:r>
                      <a:r>
                        <a:rPr lang="en-US" sz="1500" dirty="0" err="1"/>
                        <a:t>prev</a:t>
                      </a:r>
                      <a:r>
                        <a:rPr lang="en-US" sz="1500" dirty="0"/>
                        <a:t> occurrence point)</a:t>
                      </a:r>
                    </a:p>
                  </a:txBody>
                  <a:tcPr/>
                </a:tc>
                <a:tc>
                  <a:txBody>
                    <a:bodyPr/>
                    <a:lstStyle/>
                    <a:p>
                      <a:r>
                        <a:rPr lang="en-US" sz="1500" dirty="0"/>
                        <a:t>1</a:t>
                      </a:r>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r>
                        <a:rPr lang="en-US" sz="1500" dirty="0"/>
                        <a:t>Second OOS is observed at time point 5</a:t>
                      </a:r>
                    </a:p>
                  </a:txBody>
                  <a:tcPr/>
                </a:tc>
                <a:extLst>
                  <a:ext uri="{0D108BD9-81ED-4DB2-BD59-A6C34878D82A}">
                    <a16:rowId xmlns:a16="http://schemas.microsoft.com/office/drawing/2014/main" val="3792086521"/>
                  </a:ext>
                </a:extLst>
              </a:tr>
              <a:tr h="370840">
                <a:tc>
                  <a:txBody>
                    <a:bodyPr/>
                    <a:lstStyle/>
                    <a:p>
                      <a:r>
                        <a:rPr lang="en-US" sz="1500" dirty="0"/>
                        <a:t>1</a:t>
                      </a:r>
                    </a:p>
                  </a:txBody>
                  <a:tcPr/>
                </a:tc>
                <a:tc>
                  <a:txBody>
                    <a:bodyPr/>
                    <a:lstStyle/>
                    <a:p>
                      <a:r>
                        <a:rPr lang="en-US" sz="1500" dirty="0"/>
                        <a:t>9</a:t>
                      </a:r>
                    </a:p>
                  </a:txBody>
                  <a:tcPr/>
                </a:tc>
                <a:tc>
                  <a:txBody>
                    <a:bodyPr/>
                    <a:lstStyle/>
                    <a:p>
                      <a:r>
                        <a:rPr lang="en-US" sz="1500" dirty="0"/>
                        <a:t>4</a:t>
                      </a:r>
                    </a:p>
                  </a:txBody>
                  <a:tcPr/>
                </a:tc>
                <a:tc>
                  <a:txBody>
                    <a:bodyPr/>
                    <a:lstStyle/>
                    <a:p>
                      <a:r>
                        <a:rPr lang="en-US" sz="1500" dirty="0"/>
                        <a:t>1</a:t>
                      </a:r>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r>
                        <a:rPr lang="en-US" sz="1500" dirty="0"/>
                        <a:t>All the covariances at time t is based on raw-historical date till time t-1</a:t>
                      </a:r>
                    </a:p>
                  </a:txBody>
                  <a:tcPr/>
                </a:tc>
                <a:extLst>
                  <a:ext uri="{0D108BD9-81ED-4DB2-BD59-A6C34878D82A}">
                    <a16:rowId xmlns:a16="http://schemas.microsoft.com/office/drawing/2014/main" val="3149094025"/>
                  </a:ext>
                </a:extLst>
              </a:tr>
              <a:tr h="370840">
                <a:tc>
                  <a:txBody>
                    <a:bodyPr/>
                    <a:lstStyle/>
                    <a:p>
                      <a:r>
                        <a:rPr lang="en-US" sz="1500" dirty="0"/>
                        <a:t>1</a:t>
                      </a:r>
                    </a:p>
                  </a:txBody>
                  <a:tcPr/>
                </a:tc>
                <a:tc>
                  <a:txBody>
                    <a:bodyPr/>
                    <a:lstStyle/>
                    <a:p>
                      <a:r>
                        <a:rPr lang="en-US" sz="1500" dirty="0"/>
                        <a:t>11= </a:t>
                      </a:r>
                      <a:r>
                        <a:rPr lang="en-US" sz="1500" dirty="0" err="1"/>
                        <a:t>t_current</a:t>
                      </a:r>
                      <a:endParaRPr lang="en-US" sz="1500" dirty="0"/>
                    </a:p>
                  </a:txBody>
                  <a:tcPr/>
                </a:tc>
                <a:tc>
                  <a:txBody>
                    <a:bodyPr/>
                    <a:lstStyle/>
                    <a:p>
                      <a:r>
                        <a:rPr lang="en-US" sz="1500" dirty="0"/>
                        <a:t>2</a:t>
                      </a:r>
                    </a:p>
                  </a:txBody>
                  <a:tcPr/>
                </a:tc>
                <a:tc>
                  <a:txBody>
                    <a:bodyPr/>
                    <a:lstStyle/>
                    <a:p>
                      <a:r>
                        <a:rPr lang="en-US" sz="1500" dirty="0"/>
                        <a:t>1</a:t>
                      </a:r>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endParaRPr lang="en-US" sz="1500" dirty="0"/>
                    </a:p>
                  </a:txBody>
                  <a:tcPr/>
                </a:tc>
                <a:extLst>
                  <a:ext uri="{0D108BD9-81ED-4DB2-BD59-A6C34878D82A}">
                    <a16:rowId xmlns:a16="http://schemas.microsoft.com/office/drawing/2014/main" val="3321206741"/>
                  </a:ext>
                </a:extLst>
              </a:tr>
              <a:tr h="370840">
                <a:tc>
                  <a:txBody>
                    <a:bodyPr/>
                    <a:lstStyle/>
                    <a:p>
                      <a:r>
                        <a:rPr lang="en-US" sz="1500" dirty="0"/>
                        <a:t>2</a:t>
                      </a:r>
                    </a:p>
                  </a:txBody>
                  <a:tcPr/>
                </a:tc>
                <a:tc>
                  <a:txBody>
                    <a:bodyPr/>
                    <a:lstStyle/>
                    <a:p>
                      <a:r>
                        <a:rPr lang="en-US" sz="1500" dirty="0"/>
                        <a:t>6</a:t>
                      </a:r>
                    </a:p>
                  </a:txBody>
                  <a:tcPr/>
                </a:tc>
                <a:tc>
                  <a:txBody>
                    <a:bodyPr/>
                    <a:lstStyle/>
                    <a:p>
                      <a:r>
                        <a:rPr lang="en-US" sz="1500" dirty="0"/>
                        <a:t>6</a:t>
                      </a:r>
                    </a:p>
                  </a:txBody>
                  <a:tcPr/>
                </a:tc>
                <a:tc>
                  <a:txBody>
                    <a:bodyPr/>
                    <a:lstStyle/>
                    <a:p>
                      <a:r>
                        <a:rPr lang="en-US" sz="1500" dirty="0"/>
                        <a:t>1</a:t>
                      </a:r>
                    </a:p>
                  </a:txBody>
                  <a:tcPr/>
                </a:tc>
                <a:tc>
                  <a:txBody>
                    <a:bodyPr/>
                    <a:lstStyle/>
                    <a:p>
                      <a:endParaRPr lang="en-US" sz="1500"/>
                    </a:p>
                  </a:txBody>
                  <a:tcPr/>
                </a:tc>
                <a:tc>
                  <a:txBody>
                    <a:bodyPr/>
                    <a:lstStyle/>
                    <a:p>
                      <a:endParaRPr lang="en-US" sz="1500"/>
                    </a:p>
                  </a:txBody>
                  <a:tcPr/>
                </a:tc>
                <a:tc>
                  <a:txBody>
                    <a:bodyPr/>
                    <a:lstStyle/>
                    <a:p>
                      <a:endParaRPr lang="en-US" sz="1500"/>
                    </a:p>
                  </a:txBody>
                  <a:tcPr/>
                </a:tc>
                <a:tc>
                  <a:txBody>
                    <a:bodyPr/>
                    <a:lstStyle/>
                    <a:p>
                      <a:endParaRPr lang="en-US" sz="1500" dirty="0"/>
                    </a:p>
                  </a:txBody>
                  <a:tcPr/>
                </a:tc>
                <a:tc>
                  <a:txBody>
                    <a:bodyPr/>
                    <a:lstStyle/>
                    <a:p>
                      <a:endParaRPr lang="en-US" sz="1500" dirty="0"/>
                    </a:p>
                  </a:txBody>
                  <a:tcPr/>
                </a:tc>
                <a:extLst>
                  <a:ext uri="{0D108BD9-81ED-4DB2-BD59-A6C34878D82A}">
                    <a16:rowId xmlns:a16="http://schemas.microsoft.com/office/drawing/2014/main" val="410244299"/>
                  </a:ext>
                </a:extLst>
              </a:tr>
              <a:tr h="370840">
                <a:tc>
                  <a:txBody>
                    <a:bodyPr/>
                    <a:lstStyle/>
                    <a:p>
                      <a:r>
                        <a:rPr lang="en-US" sz="1500" dirty="0"/>
                        <a:t>2</a:t>
                      </a:r>
                    </a:p>
                  </a:txBody>
                  <a:tcPr/>
                </a:tc>
                <a:tc>
                  <a:txBody>
                    <a:bodyPr/>
                    <a:lstStyle/>
                    <a:p>
                      <a:r>
                        <a:rPr lang="en-US" sz="1500" dirty="0"/>
                        <a:t>10</a:t>
                      </a:r>
                    </a:p>
                  </a:txBody>
                  <a:tcPr/>
                </a:tc>
                <a:tc>
                  <a:txBody>
                    <a:bodyPr/>
                    <a:lstStyle/>
                    <a:p>
                      <a:r>
                        <a:rPr lang="en-US" sz="1500" dirty="0"/>
                        <a:t>4</a:t>
                      </a:r>
                    </a:p>
                  </a:txBody>
                  <a:tcPr/>
                </a:tc>
                <a:tc>
                  <a:txBody>
                    <a:bodyPr/>
                    <a:lstStyle/>
                    <a:p>
                      <a:r>
                        <a:rPr lang="en-US" sz="1500" dirty="0"/>
                        <a:t>1</a:t>
                      </a:r>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extLst>
                  <a:ext uri="{0D108BD9-81ED-4DB2-BD59-A6C34878D82A}">
                    <a16:rowId xmlns:a16="http://schemas.microsoft.com/office/drawing/2014/main" val="4000128498"/>
                  </a:ext>
                </a:extLst>
              </a:tr>
              <a:tr h="370840">
                <a:tc>
                  <a:txBody>
                    <a:bodyPr/>
                    <a:lstStyle/>
                    <a:p>
                      <a:r>
                        <a:rPr lang="en-US" sz="1500" dirty="0"/>
                        <a:t>2</a:t>
                      </a:r>
                    </a:p>
                  </a:txBody>
                  <a:tcPr/>
                </a:tc>
                <a:tc>
                  <a:txBody>
                    <a:bodyPr/>
                    <a:lstStyle/>
                    <a:p>
                      <a:r>
                        <a:rPr lang="en-US" sz="1500" dirty="0"/>
                        <a:t>13</a:t>
                      </a:r>
                    </a:p>
                  </a:txBody>
                  <a:tcPr/>
                </a:tc>
                <a:tc>
                  <a:txBody>
                    <a:bodyPr/>
                    <a:lstStyle/>
                    <a:p>
                      <a:r>
                        <a:rPr lang="en-US" sz="1500" dirty="0"/>
                        <a:t>3</a:t>
                      </a:r>
                    </a:p>
                  </a:txBody>
                  <a:tcPr/>
                </a:tc>
                <a:tc>
                  <a:txBody>
                    <a:bodyPr/>
                    <a:lstStyle/>
                    <a:p>
                      <a:r>
                        <a:rPr lang="en-US" sz="1500" dirty="0"/>
                        <a:t>1</a:t>
                      </a:r>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tc>
                  <a:txBody>
                    <a:bodyPr/>
                    <a:lstStyle/>
                    <a:p>
                      <a:endParaRPr lang="en-US" sz="1500" dirty="0"/>
                    </a:p>
                  </a:txBody>
                  <a:tcPr/>
                </a:tc>
                <a:extLst>
                  <a:ext uri="{0D108BD9-81ED-4DB2-BD59-A6C34878D82A}">
                    <a16:rowId xmlns:a16="http://schemas.microsoft.com/office/drawing/2014/main" val="1790389953"/>
                  </a:ext>
                </a:extLst>
              </a:tr>
              <a:tr h="370840">
                <a:tc>
                  <a:txBody>
                    <a:bodyPr/>
                    <a:lstStyle/>
                    <a:p>
                      <a:r>
                        <a:rPr lang="en-US" sz="1500" dirty="0"/>
                        <a:t>2</a:t>
                      </a:r>
                    </a:p>
                  </a:txBody>
                  <a:tcPr/>
                </a:tc>
                <a:tc>
                  <a:txBody>
                    <a:bodyPr/>
                    <a:lstStyle/>
                    <a:p>
                      <a:r>
                        <a:rPr lang="en-US" sz="1500" dirty="0"/>
                        <a:t>19=</a:t>
                      </a:r>
                      <a:r>
                        <a:rPr lang="en-US" sz="1500" dirty="0" err="1"/>
                        <a:t>t_current</a:t>
                      </a:r>
                      <a:endParaRPr lang="en-US" sz="1500" dirty="0"/>
                    </a:p>
                  </a:txBody>
                  <a:tcPr/>
                </a:tc>
                <a:tc>
                  <a:txBody>
                    <a:bodyPr/>
                    <a:lstStyle/>
                    <a:p>
                      <a:r>
                        <a:rPr lang="en-US" sz="1500" dirty="0"/>
                        <a:t>6</a:t>
                      </a:r>
                    </a:p>
                  </a:txBody>
                  <a:tcPr/>
                </a:tc>
                <a:tc>
                  <a:txBody>
                    <a:bodyPr/>
                    <a:lstStyle/>
                    <a:p>
                      <a:r>
                        <a:rPr lang="en-US" sz="1500" dirty="0"/>
                        <a:t>0</a:t>
                      </a:r>
                    </a:p>
                  </a:txBody>
                  <a:tcPr/>
                </a:tc>
                <a:tc>
                  <a:txBody>
                    <a:bodyPr/>
                    <a:lstStyle/>
                    <a:p>
                      <a:endParaRPr lang="en-US" sz="1500" dirty="0"/>
                    </a:p>
                  </a:txBody>
                  <a:tcPr/>
                </a:tc>
                <a:tc>
                  <a:txBody>
                    <a:bodyPr/>
                    <a:lstStyle/>
                    <a:p>
                      <a:endParaRPr lang="en-US" sz="1500" dirty="0"/>
                    </a:p>
                  </a:txBody>
                  <a:tcPr/>
                </a:tc>
                <a:tc>
                  <a:txBody>
                    <a:bodyPr/>
                    <a:lstStyle/>
                    <a:p>
                      <a:endParaRPr lang="en-US" sz="1500"/>
                    </a:p>
                  </a:txBody>
                  <a:tcPr/>
                </a:tc>
                <a:tc>
                  <a:txBody>
                    <a:bodyPr/>
                    <a:lstStyle/>
                    <a:p>
                      <a:endParaRPr lang="en-US" sz="1500" dirty="0"/>
                    </a:p>
                  </a:txBody>
                  <a:tcPr/>
                </a:tc>
                <a:tc>
                  <a:txBody>
                    <a:bodyPr/>
                    <a:lstStyle/>
                    <a:p>
                      <a:r>
                        <a:rPr lang="en-US" sz="1500" dirty="0"/>
                        <a:t>The current time point is 19 and after t=13, we have not observed any </a:t>
                      </a:r>
                      <a:r>
                        <a:rPr lang="en-US" sz="1500" dirty="0" err="1"/>
                        <a:t>oos</a:t>
                      </a:r>
                      <a:endParaRPr lang="en-US" sz="1500" dirty="0"/>
                    </a:p>
                  </a:txBody>
                  <a:tcPr/>
                </a:tc>
                <a:extLst>
                  <a:ext uri="{0D108BD9-81ED-4DB2-BD59-A6C34878D82A}">
                    <a16:rowId xmlns:a16="http://schemas.microsoft.com/office/drawing/2014/main" val="709190790"/>
                  </a:ext>
                </a:extLst>
              </a:tr>
            </a:tbl>
          </a:graphicData>
        </a:graphic>
      </p:graphicFrame>
      <p:cxnSp>
        <p:nvCxnSpPr>
          <p:cNvPr id="5" name="Straight Arrow Connector 4">
            <a:extLst>
              <a:ext uri="{FF2B5EF4-FFF2-40B4-BE49-F238E27FC236}">
                <a16:creationId xmlns:a16="http://schemas.microsoft.com/office/drawing/2014/main" id="{E9BCBD65-E330-A24C-A400-F52C6D11B415}"/>
              </a:ext>
            </a:extLst>
          </p:cNvPr>
          <p:cNvCxnSpPr>
            <a:cxnSpLocks/>
          </p:cNvCxnSpPr>
          <p:nvPr/>
        </p:nvCxnSpPr>
        <p:spPr>
          <a:xfrm flipV="1">
            <a:off x="1204913" y="905718"/>
            <a:ext cx="3789940" cy="176636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17D36C75-A7BD-F841-8B2D-10F10381A96B}"/>
              </a:ext>
            </a:extLst>
          </p:cNvPr>
          <p:cNvCxnSpPr>
            <a:cxnSpLocks/>
          </p:cNvCxnSpPr>
          <p:nvPr/>
        </p:nvCxnSpPr>
        <p:spPr>
          <a:xfrm flipV="1">
            <a:off x="1204913" y="905716"/>
            <a:ext cx="4769507" cy="328782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26812F0E-71E1-F240-8620-FF41C0A8379B}"/>
              </a:ext>
            </a:extLst>
          </p:cNvPr>
          <p:cNvCxnSpPr>
            <a:cxnSpLocks/>
          </p:cNvCxnSpPr>
          <p:nvPr/>
        </p:nvCxnSpPr>
        <p:spPr>
          <a:xfrm flipV="1">
            <a:off x="3967239" y="905717"/>
            <a:ext cx="1333522" cy="2304843"/>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F48719CC-5199-7140-9DCC-4E76B35F2C1B}"/>
              </a:ext>
            </a:extLst>
          </p:cNvPr>
          <p:cNvCxnSpPr>
            <a:cxnSpLocks/>
          </p:cNvCxnSpPr>
          <p:nvPr/>
        </p:nvCxnSpPr>
        <p:spPr>
          <a:xfrm flipV="1">
            <a:off x="3967239" y="1278194"/>
            <a:ext cx="2954671" cy="499931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7048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B4AA5F-78F7-5041-B0B9-2343AE7E4C63}"/>
              </a:ext>
            </a:extLst>
          </p:cNvPr>
          <p:cNvPicPr>
            <a:picLocks noChangeAspect="1"/>
          </p:cNvPicPr>
          <p:nvPr/>
        </p:nvPicPr>
        <p:blipFill>
          <a:blip r:embed="rId2"/>
          <a:stretch>
            <a:fillRect/>
          </a:stretch>
        </p:blipFill>
        <p:spPr>
          <a:xfrm>
            <a:off x="6858000" y="1217855"/>
            <a:ext cx="5334000" cy="4470400"/>
          </a:xfrm>
          <a:prstGeom prst="rect">
            <a:avLst/>
          </a:prstGeom>
        </p:spPr>
      </p:pic>
      <p:sp>
        <p:nvSpPr>
          <p:cNvPr id="2" name="Title 1">
            <a:extLst>
              <a:ext uri="{FF2B5EF4-FFF2-40B4-BE49-F238E27FC236}">
                <a16:creationId xmlns:a16="http://schemas.microsoft.com/office/drawing/2014/main" id="{8223077A-4D08-1A42-97AC-97225C5DADB8}"/>
              </a:ext>
            </a:extLst>
          </p:cNvPr>
          <p:cNvSpPr txBox="1">
            <a:spLocks/>
          </p:cNvSpPr>
          <p:nvPr/>
        </p:nvSpPr>
        <p:spPr>
          <a:xfrm>
            <a:off x="0" y="223520"/>
            <a:ext cx="10726994" cy="1146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rPr>
              <a:t>A unique advantage of Survival Analysis based approach</a:t>
            </a:r>
          </a:p>
        </p:txBody>
      </p:sp>
      <p:sp>
        <p:nvSpPr>
          <p:cNvPr id="3" name="Content Placeholder 2">
            <a:extLst>
              <a:ext uri="{FF2B5EF4-FFF2-40B4-BE49-F238E27FC236}">
                <a16:creationId xmlns:a16="http://schemas.microsoft.com/office/drawing/2014/main" id="{5D263D0C-D48D-5C47-A99B-A862D2DC2BB5}"/>
              </a:ext>
            </a:extLst>
          </p:cNvPr>
          <p:cNvSpPr txBox="1">
            <a:spLocks/>
          </p:cNvSpPr>
          <p:nvPr/>
        </p:nvSpPr>
        <p:spPr>
          <a:xfrm>
            <a:off x="0" y="1687169"/>
            <a:ext cx="5943600" cy="50631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get “soft” estimate in terms of probability through survival curve</a:t>
            </a:r>
          </a:p>
          <a:p>
            <a:pPr lvl="1"/>
            <a:r>
              <a:rPr lang="en-US" sz="2000" dirty="0"/>
              <a:t>  Probability(of OOS at time t* | historical data) as function of t*</a:t>
            </a:r>
          </a:p>
          <a:p>
            <a:pPr lvl="1"/>
            <a:r>
              <a:rPr lang="en-US" sz="2000" dirty="0"/>
              <a:t>Decide, depending on the supply chain status, when we can replenish and evaluate  expected loss in that choice</a:t>
            </a:r>
          </a:p>
          <a:p>
            <a:pPr lvl="1"/>
            <a:endParaRPr lang="en-US" sz="2000" dirty="0"/>
          </a:p>
          <a:p>
            <a:r>
              <a:rPr lang="en-US" sz="2000" dirty="0"/>
              <a:t>The probabilistic </a:t>
            </a:r>
            <a:r>
              <a:rPr lang="en-US" sz="2000" dirty="0" err="1"/>
              <a:t>oos</a:t>
            </a:r>
            <a:r>
              <a:rPr lang="en-US" sz="2000" dirty="0"/>
              <a:t> output from multiple items can help us to prioritize replenishment schedule by minimizing expected loss.</a:t>
            </a:r>
          </a:p>
        </p:txBody>
      </p:sp>
      <p:sp>
        <p:nvSpPr>
          <p:cNvPr id="5" name="TextBox 4">
            <a:extLst>
              <a:ext uri="{FF2B5EF4-FFF2-40B4-BE49-F238E27FC236}">
                <a16:creationId xmlns:a16="http://schemas.microsoft.com/office/drawing/2014/main" id="{F9F0B248-3814-8845-B2F3-031AF6259279}"/>
              </a:ext>
            </a:extLst>
          </p:cNvPr>
          <p:cNvSpPr txBox="1"/>
          <p:nvPr/>
        </p:nvSpPr>
        <p:spPr>
          <a:xfrm>
            <a:off x="9848210" y="2749258"/>
            <a:ext cx="974095" cy="376357"/>
          </a:xfrm>
          <a:prstGeom prst="rect">
            <a:avLst/>
          </a:prstGeom>
          <a:solidFill>
            <a:schemeClr val="bg1"/>
          </a:solidFill>
        </p:spPr>
        <p:txBody>
          <a:bodyPr wrap="square" rtlCol="0">
            <a:spAutoFit/>
          </a:bodyPr>
          <a:lstStyle/>
          <a:p>
            <a:r>
              <a:rPr lang="en-US" dirty="0"/>
              <a:t>Item 2</a:t>
            </a:r>
          </a:p>
        </p:txBody>
      </p:sp>
      <p:sp>
        <p:nvSpPr>
          <p:cNvPr id="6" name="TextBox 5">
            <a:extLst>
              <a:ext uri="{FF2B5EF4-FFF2-40B4-BE49-F238E27FC236}">
                <a16:creationId xmlns:a16="http://schemas.microsoft.com/office/drawing/2014/main" id="{C9CF61CE-C7F8-8447-A552-7DD9B451B68B}"/>
              </a:ext>
            </a:extLst>
          </p:cNvPr>
          <p:cNvSpPr txBox="1"/>
          <p:nvPr/>
        </p:nvSpPr>
        <p:spPr>
          <a:xfrm>
            <a:off x="10569570" y="4030577"/>
            <a:ext cx="1022990" cy="376357"/>
          </a:xfrm>
          <a:prstGeom prst="rect">
            <a:avLst/>
          </a:prstGeom>
          <a:solidFill>
            <a:schemeClr val="bg1"/>
          </a:solidFill>
        </p:spPr>
        <p:txBody>
          <a:bodyPr wrap="square" rtlCol="0">
            <a:spAutoFit/>
          </a:bodyPr>
          <a:lstStyle/>
          <a:p>
            <a:r>
              <a:rPr lang="en-US" dirty="0"/>
              <a:t>Item 1</a:t>
            </a:r>
          </a:p>
        </p:txBody>
      </p:sp>
      <p:sp>
        <p:nvSpPr>
          <p:cNvPr id="7" name="TextBox 6">
            <a:extLst>
              <a:ext uri="{FF2B5EF4-FFF2-40B4-BE49-F238E27FC236}">
                <a16:creationId xmlns:a16="http://schemas.microsoft.com/office/drawing/2014/main" id="{BE207E5A-90B5-FB45-B317-C3AF954EBE1B}"/>
              </a:ext>
            </a:extLst>
          </p:cNvPr>
          <p:cNvSpPr txBox="1"/>
          <p:nvPr/>
        </p:nvSpPr>
        <p:spPr>
          <a:xfrm rot="16200000">
            <a:off x="5098675" y="3062868"/>
            <a:ext cx="2240755" cy="369332"/>
          </a:xfrm>
          <a:prstGeom prst="rect">
            <a:avLst/>
          </a:prstGeom>
          <a:noFill/>
        </p:spPr>
        <p:txBody>
          <a:bodyPr wrap="square" rtlCol="0">
            <a:spAutoFit/>
          </a:bodyPr>
          <a:lstStyle/>
          <a:p>
            <a:r>
              <a:rPr lang="en-US" b="1" dirty="0"/>
              <a:t> OOS    Probability</a:t>
            </a:r>
          </a:p>
        </p:txBody>
      </p:sp>
      <p:sp>
        <p:nvSpPr>
          <p:cNvPr id="8" name="TextBox 7">
            <a:extLst>
              <a:ext uri="{FF2B5EF4-FFF2-40B4-BE49-F238E27FC236}">
                <a16:creationId xmlns:a16="http://schemas.microsoft.com/office/drawing/2014/main" id="{EF316651-BAC4-9A4C-8E16-BD6837D76B89}"/>
              </a:ext>
            </a:extLst>
          </p:cNvPr>
          <p:cNvSpPr txBox="1"/>
          <p:nvPr/>
        </p:nvSpPr>
        <p:spPr>
          <a:xfrm>
            <a:off x="6400047" y="1406341"/>
            <a:ext cx="572570" cy="4093428"/>
          </a:xfrm>
          <a:prstGeom prst="rect">
            <a:avLst/>
          </a:prstGeom>
          <a:noFill/>
        </p:spPr>
        <p:txBody>
          <a:bodyPr wrap="square" rtlCol="0">
            <a:spAutoFit/>
          </a:bodyPr>
          <a:lstStyle/>
          <a:p>
            <a:endParaRPr lang="en-US" dirty="0"/>
          </a:p>
          <a:p>
            <a:r>
              <a:rPr lang="en-US" sz="1600" dirty="0"/>
              <a:t>1	         0.8 	    </a:t>
            </a:r>
          </a:p>
          <a:p>
            <a:endParaRPr lang="en-US" sz="1600" dirty="0"/>
          </a:p>
          <a:p>
            <a:r>
              <a:rPr lang="en-US" sz="1600" dirty="0"/>
              <a:t>0.6</a:t>
            </a:r>
          </a:p>
          <a:p>
            <a:endParaRPr lang="en-US" sz="1600" dirty="0"/>
          </a:p>
          <a:p>
            <a:endParaRPr lang="en-US" sz="1600" dirty="0"/>
          </a:p>
          <a:p>
            <a:r>
              <a:rPr lang="en-US" sz="1600" dirty="0"/>
              <a:t>0.4</a:t>
            </a:r>
          </a:p>
          <a:p>
            <a:endParaRPr lang="en-US" sz="1600" dirty="0"/>
          </a:p>
          <a:p>
            <a:endParaRPr lang="en-US" sz="1600" dirty="0"/>
          </a:p>
          <a:p>
            <a:r>
              <a:rPr lang="en-US" sz="1600" dirty="0"/>
              <a:t>0.2</a:t>
            </a:r>
          </a:p>
          <a:p>
            <a:endParaRPr lang="en-US" sz="1600" dirty="0"/>
          </a:p>
          <a:p>
            <a:r>
              <a:rPr lang="en-US" sz="1600" dirty="0"/>
              <a:t>0    </a:t>
            </a:r>
            <a:r>
              <a:rPr lang="en-US" dirty="0"/>
              <a:t>              </a:t>
            </a:r>
          </a:p>
        </p:txBody>
      </p:sp>
      <p:sp>
        <p:nvSpPr>
          <p:cNvPr id="9" name="TextBox 8">
            <a:extLst>
              <a:ext uri="{FF2B5EF4-FFF2-40B4-BE49-F238E27FC236}">
                <a16:creationId xmlns:a16="http://schemas.microsoft.com/office/drawing/2014/main" id="{0CDC38B9-0010-914C-921F-2773EB2B364F}"/>
              </a:ext>
            </a:extLst>
          </p:cNvPr>
          <p:cNvSpPr txBox="1"/>
          <p:nvPr/>
        </p:nvSpPr>
        <p:spPr>
          <a:xfrm>
            <a:off x="6666270" y="5876111"/>
            <a:ext cx="5420955" cy="677106"/>
          </a:xfrm>
          <a:prstGeom prst="rect">
            <a:avLst/>
          </a:prstGeom>
          <a:noFill/>
        </p:spPr>
        <p:txBody>
          <a:bodyPr wrap="square" rtlCol="0">
            <a:spAutoFit/>
          </a:bodyPr>
          <a:lstStyle/>
          <a:p>
            <a:r>
              <a:rPr lang="en-US" dirty="0"/>
              <a:t>    0	               5 	         10                        15</a:t>
            </a:r>
          </a:p>
          <a:p>
            <a:pPr algn="ctr"/>
            <a:r>
              <a:rPr lang="en-US" sz="2000" b="1" dirty="0"/>
              <a:t>Days</a:t>
            </a:r>
          </a:p>
        </p:txBody>
      </p:sp>
      <p:cxnSp>
        <p:nvCxnSpPr>
          <p:cNvPr id="10" name="Straight Arrow Connector 9">
            <a:extLst>
              <a:ext uri="{FF2B5EF4-FFF2-40B4-BE49-F238E27FC236}">
                <a16:creationId xmlns:a16="http://schemas.microsoft.com/office/drawing/2014/main" id="{F875DF39-08BE-D542-9A39-4F31F5D8167B}"/>
              </a:ext>
            </a:extLst>
          </p:cNvPr>
          <p:cNvCxnSpPr>
            <a:cxnSpLocks/>
          </p:cNvCxnSpPr>
          <p:nvPr/>
        </p:nvCxnSpPr>
        <p:spPr>
          <a:xfrm>
            <a:off x="7069394" y="3313471"/>
            <a:ext cx="3313471" cy="0"/>
          </a:xfrm>
          <a:prstGeom prst="straightConnector1">
            <a:avLst/>
          </a:prstGeom>
          <a:ln w="127000">
            <a:solidFill>
              <a:schemeClr val="accent1">
                <a:alpha val="46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21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8230-F6B8-294E-B016-7946C2CF20E5}"/>
              </a:ext>
            </a:extLst>
          </p:cNvPr>
          <p:cNvSpPr txBox="1">
            <a:spLocks/>
          </p:cNvSpPr>
          <p:nvPr/>
        </p:nvSpPr>
        <p:spPr>
          <a:xfrm>
            <a:off x="1356852" y="491613"/>
            <a:ext cx="8986682" cy="835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Item – 949663(Lays), Location - 3056</a:t>
            </a:r>
          </a:p>
        </p:txBody>
      </p:sp>
      <p:sp>
        <p:nvSpPr>
          <p:cNvPr id="3" name="Content Placeholder 4">
            <a:extLst>
              <a:ext uri="{FF2B5EF4-FFF2-40B4-BE49-F238E27FC236}">
                <a16:creationId xmlns:a16="http://schemas.microsoft.com/office/drawing/2014/main" id="{711F5E75-78EC-3140-AAB0-9DCD0544FBC6}"/>
              </a:ext>
            </a:extLst>
          </p:cNvPr>
          <p:cNvSpPr txBox="1">
            <a:spLocks/>
          </p:cNvSpPr>
          <p:nvPr/>
        </p:nvSpPr>
        <p:spPr>
          <a:xfrm>
            <a:off x="932972" y="1611656"/>
            <a:ext cx="9410561" cy="28620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If we train the survival analysis models over this item-location pair, we get survival probabilities as an output. The following slides show the out of stock probability curves for both the models.</a:t>
            </a:r>
            <a:br>
              <a:rPr lang="en-US" sz="2000" dirty="0"/>
            </a:br>
            <a:endParaRPr lang="en-US" sz="2000" dirty="0"/>
          </a:p>
          <a:p>
            <a:r>
              <a:rPr lang="en-US" sz="2000" dirty="0"/>
              <a:t>So, for assessing our prediction we need to choose a threshold such that when our predicted probability of OOS occurrence exceeds that threshold, that is usually the day of actual OOS occurrence.</a:t>
            </a:r>
          </a:p>
        </p:txBody>
      </p:sp>
    </p:spTree>
    <p:extLst>
      <p:ext uri="{BB962C8B-B14F-4D97-AF65-F5344CB8AC3E}">
        <p14:creationId xmlns:p14="http://schemas.microsoft.com/office/powerpoint/2010/main" val="3700905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97F69-E29D-5340-A406-885975445DB9}"/>
              </a:ext>
            </a:extLst>
          </p:cNvPr>
          <p:cNvPicPr>
            <a:picLocks noChangeAspect="1"/>
          </p:cNvPicPr>
          <p:nvPr/>
        </p:nvPicPr>
        <p:blipFill>
          <a:blip r:embed="rId2"/>
          <a:stretch>
            <a:fillRect/>
          </a:stretch>
        </p:blipFill>
        <p:spPr>
          <a:xfrm>
            <a:off x="89184" y="595902"/>
            <a:ext cx="5752529" cy="4304872"/>
          </a:xfrm>
          <a:prstGeom prst="rect">
            <a:avLst/>
          </a:prstGeom>
        </p:spPr>
      </p:pic>
      <p:pic>
        <p:nvPicPr>
          <p:cNvPr id="8" name="Picture 7">
            <a:extLst>
              <a:ext uri="{FF2B5EF4-FFF2-40B4-BE49-F238E27FC236}">
                <a16:creationId xmlns:a16="http://schemas.microsoft.com/office/drawing/2014/main" id="{47A6ACB0-70D6-7242-898D-D98909280D6E}"/>
              </a:ext>
            </a:extLst>
          </p:cNvPr>
          <p:cNvPicPr>
            <a:picLocks noChangeAspect="1"/>
          </p:cNvPicPr>
          <p:nvPr/>
        </p:nvPicPr>
        <p:blipFill>
          <a:blip r:embed="rId3"/>
          <a:stretch>
            <a:fillRect/>
          </a:stretch>
        </p:blipFill>
        <p:spPr>
          <a:xfrm>
            <a:off x="5841713" y="595902"/>
            <a:ext cx="6008118" cy="4496141"/>
          </a:xfrm>
          <a:prstGeom prst="rect">
            <a:avLst/>
          </a:prstGeom>
        </p:spPr>
      </p:pic>
    </p:spTree>
    <p:extLst>
      <p:ext uri="{BB962C8B-B14F-4D97-AF65-F5344CB8AC3E}">
        <p14:creationId xmlns:p14="http://schemas.microsoft.com/office/powerpoint/2010/main" val="214075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E7BF-5814-034D-B631-B1D6154C6700}"/>
              </a:ext>
            </a:extLst>
          </p:cNvPr>
          <p:cNvSpPr txBox="1">
            <a:spLocks/>
          </p:cNvSpPr>
          <p:nvPr/>
        </p:nvSpPr>
        <p:spPr>
          <a:xfrm>
            <a:off x="311571" y="139337"/>
            <a:ext cx="9942770" cy="827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C00000"/>
                </a:solidFill>
              </a:rPr>
              <a:t>Threshold</a:t>
            </a:r>
          </a:p>
        </p:txBody>
      </p:sp>
      <p:sp>
        <p:nvSpPr>
          <p:cNvPr id="3" name="Content Placeholder 2">
            <a:extLst>
              <a:ext uri="{FF2B5EF4-FFF2-40B4-BE49-F238E27FC236}">
                <a16:creationId xmlns:a16="http://schemas.microsoft.com/office/drawing/2014/main" id="{482FAF26-C9AC-5C42-9ECA-C9A43C593A19}"/>
              </a:ext>
            </a:extLst>
          </p:cNvPr>
          <p:cNvSpPr txBox="1">
            <a:spLocks/>
          </p:cNvSpPr>
          <p:nvPr/>
        </p:nvSpPr>
        <p:spPr>
          <a:xfrm>
            <a:off x="572829" y="966651"/>
            <a:ext cx="10138713" cy="2385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 tried out with different values of the threshold and saw that the models were often overpredicting with p = 0.8 and underpredicting with p = 0.5</a:t>
            </a:r>
          </a:p>
          <a:p>
            <a:r>
              <a:rPr lang="en-US" sz="2400" dirty="0"/>
              <a:t>0.6, 0.7 seem to be good values for the threshold.</a:t>
            </a:r>
          </a:p>
        </p:txBody>
      </p:sp>
      <p:sp>
        <p:nvSpPr>
          <p:cNvPr id="8" name="TextBox 7">
            <a:extLst>
              <a:ext uri="{FF2B5EF4-FFF2-40B4-BE49-F238E27FC236}">
                <a16:creationId xmlns:a16="http://schemas.microsoft.com/office/drawing/2014/main" id="{CB412B0B-B285-664F-A5D1-9A5499FA0D31}"/>
              </a:ext>
            </a:extLst>
          </p:cNvPr>
          <p:cNvSpPr txBox="1"/>
          <p:nvPr/>
        </p:nvSpPr>
        <p:spPr>
          <a:xfrm rot="16200000">
            <a:off x="1992325" y="4121006"/>
            <a:ext cx="1561875" cy="400110"/>
          </a:xfrm>
          <a:prstGeom prst="rect">
            <a:avLst/>
          </a:prstGeom>
          <a:noFill/>
        </p:spPr>
        <p:txBody>
          <a:bodyPr wrap="square" rtlCol="0">
            <a:spAutoFit/>
          </a:bodyPr>
          <a:lstStyle/>
          <a:p>
            <a:r>
              <a:rPr lang="en-US" sz="2000" dirty="0"/>
              <a:t>Probability</a:t>
            </a:r>
          </a:p>
        </p:txBody>
      </p:sp>
      <p:pic>
        <p:nvPicPr>
          <p:cNvPr id="5" name="Picture 4">
            <a:extLst>
              <a:ext uri="{FF2B5EF4-FFF2-40B4-BE49-F238E27FC236}">
                <a16:creationId xmlns:a16="http://schemas.microsoft.com/office/drawing/2014/main" id="{439BDE0A-1F2B-E541-80E8-F0002556A4EA}"/>
              </a:ext>
            </a:extLst>
          </p:cNvPr>
          <p:cNvPicPr>
            <a:picLocks noChangeAspect="1"/>
          </p:cNvPicPr>
          <p:nvPr/>
        </p:nvPicPr>
        <p:blipFill rotWithShape="1">
          <a:blip r:embed="rId2"/>
          <a:srcRect l="6310" t="12863" r="4747" b="3984"/>
          <a:stretch/>
        </p:blipFill>
        <p:spPr>
          <a:xfrm>
            <a:off x="3090738" y="2266630"/>
            <a:ext cx="6335044" cy="4432121"/>
          </a:xfrm>
          <a:prstGeom prst="rect">
            <a:avLst/>
          </a:prstGeom>
        </p:spPr>
      </p:pic>
      <p:sp>
        <p:nvSpPr>
          <p:cNvPr id="14" name="Right Arrow 13">
            <a:extLst>
              <a:ext uri="{FF2B5EF4-FFF2-40B4-BE49-F238E27FC236}">
                <a16:creationId xmlns:a16="http://schemas.microsoft.com/office/drawing/2014/main" id="{86BB7F55-6AAA-5043-8986-9A3B4FF1E587}"/>
              </a:ext>
            </a:extLst>
          </p:cNvPr>
          <p:cNvSpPr/>
          <p:nvPr/>
        </p:nvSpPr>
        <p:spPr>
          <a:xfrm>
            <a:off x="3557167" y="3729520"/>
            <a:ext cx="1975156" cy="205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80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9C34-57C0-384D-8A3C-9ED961B0E544}"/>
              </a:ext>
            </a:extLst>
          </p:cNvPr>
          <p:cNvSpPr txBox="1">
            <a:spLocks/>
          </p:cNvSpPr>
          <p:nvPr/>
        </p:nvSpPr>
        <p:spPr>
          <a:xfrm>
            <a:off x="677333" y="288063"/>
            <a:ext cx="8596668" cy="771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C00000"/>
                </a:solidFill>
              </a:rPr>
              <a:t>Metric for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7FE89-2B96-9B4A-A7DB-4565ADC696B6}"/>
                  </a:ext>
                </a:extLst>
              </p:cNvPr>
              <p:cNvSpPr txBox="1">
                <a:spLocks/>
              </p:cNvSpPr>
              <p:nvPr/>
            </p:nvSpPr>
            <p:spPr>
              <a:xfrm>
                <a:off x="677333" y="1270001"/>
                <a:ext cx="10236473" cy="4826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Notice that, we need to predict shorter observed gaps better than bigger observed gaps. So,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smtClean="0">
                            <a:latin typeface="Cambria Math" panose="02040503050406030204" pitchFamily="18" charset="0"/>
                          </a:rPr>
                          <m:t>𝐸𝑖</m:t>
                        </m:r>
                        <m:r>
                          <a:rPr lang="en-US" sz="2400" i="1" smtClean="0">
                            <a:latin typeface="Cambria Math" panose="02040503050406030204" pitchFamily="18" charset="0"/>
                          </a:rPr>
                          <m:t>− </m:t>
                        </m:r>
                        <m:r>
                          <a:rPr lang="en-US" sz="2400" i="1" smtClean="0">
                            <a:latin typeface="Cambria Math" panose="02040503050406030204" pitchFamily="18" charset="0"/>
                          </a:rPr>
                          <m:t>𝑂𝑖</m:t>
                        </m:r>
                        <m:r>
                          <a:rPr lang="en-US" sz="2400" i="1" smtClean="0">
                            <a:latin typeface="Cambria Math" panose="02040503050406030204" pitchFamily="18" charset="0"/>
                          </a:rPr>
                          <m:t>|</m:t>
                        </m:r>
                      </m:num>
                      <m:den>
                        <m:r>
                          <a:rPr lang="en-US" sz="2400" i="1" smtClean="0">
                            <a:latin typeface="Cambria Math" panose="02040503050406030204" pitchFamily="18" charset="0"/>
                          </a:rPr>
                          <m:t>𝑂</m:t>
                        </m:r>
                        <m:r>
                          <a:rPr lang="en-US" sz="2400" i="1" baseline="-25000" smtClean="0">
                            <a:latin typeface="Cambria Math" panose="02040503050406030204" pitchFamily="18" charset="0"/>
                          </a:rPr>
                          <m:t>𝑖</m:t>
                        </m:r>
                      </m:den>
                    </m:f>
                  </m:oMath>
                </a14:m>
                <a:r>
                  <a:rPr lang="en-US" sz="2400" dirty="0"/>
                  <a:t> seems a good metric for the performance over the </a:t>
                </a:r>
                <a:r>
                  <a:rPr lang="en-US" sz="2400" dirty="0" err="1"/>
                  <a:t>i</a:t>
                </a:r>
                <a:r>
                  <a:rPr lang="en-US" sz="2400" baseline="30000" dirty="0" err="1"/>
                  <a:t>th</a:t>
                </a:r>
                <a:r>
                  <a:rPr lang="en-US" sz="2400" baseline="30000" dirty="0"/>
                  <a:t> </a:t>
                </a:r>
                <a:r>
                  <a:rPr lang="en-US" sz="2400" dirty="0"/>
                  <a:t>observation.</a:t>
                </a:r>
              </a:p>
              <a:p>
                <a:pPr marL="0" indent="0">
                  <a:buFont typeface="Arial" panose="020B0604020202020204" pitchFamily="34" charset="0"/>
                  <a:buNone/>
                </a:pPr>
                <a:endParaRPr lang="en-US" sz="2400" dirty="0"/>
              </a:p>
              <a:p>
                <a:r>
                  <a:rPr lang="en-US" sz="2400" dirty="0"/>
                  <a:t>So, we can take the mean of the above errors over the whole set over which we are measuring the performance.</a:t>
                </a:r>
              </a:p>
              <a:p>
                <a:pPr marL="0" indent="0">
                  <a:buFont typeface="Arial" panose="020B0604020202020204" pitchFamily="34" charset="0"/>
                  <a:buNone/>
                </a:pPr>
                <a:endParaRPr lang="en-US" sz="2400" dirty="0"/>
              </a:p>
              <a:p>
                <a:r>
                  <a:rPr lang="en-US" sz="2400" dirty="0"/>
                  <a:t>Also, we would like to keep an asymmetric metric by penalizing overprediction more than underprediction. So, while summing over the whole set we will give a weight of 0.8 to underprediction and 1.2 to overprediction.</a:t>
                </a:r>
              </a:p>
            </p:txBody>
          </p:sp>
        </mc:Choice>
        <mc:Fallback xmlns="">
          <p:sp>
            <p:nvSpPr>
              <p:cNvPr id="3" name="Content Placeholder 2">
                <a:extLst>
                  <a:ext uri="{FF2B5EF4-FFF2-40B4-BE49-F238E27FC236}">
                    <a16:creationId xmlns:a16="http://schemas.microsoft.com/office/drawing/2014/main" id="{D517FE89-2B96-9B4A-A7DB-4565ADC696B6}"/>
                  </a:ext>
                </a:extLst>
              </p:cNvPr>
              <p:cNvSpPr txBox="1">
                <a:spLocks noRot="1" noChangeAspect="1" noMove="1" noResize="1" noEditPoints="1" noAdjustHandles="1" noChangeArrowheads="1" noChangeShapeType="1" noTextEdit="1"/>
              </p:cNvSpPr>
              <p:nvPr/>
            </p:nvSpPr>
            <p:spPr>
              <a:xfrm>
                <a:off x="677333" y="1270001"/>
                <a:ext cx="10236473" cy="4826000"/>
              </a:xfrm>
              <a:prstGeom prst="rect">
                <a:avLst/>
              </a:prstGeom>
              <a:blipFill>
                <a:blip r:embed="rId2"/>
                <a:stretch>
                  <a:fillRect l="-743" t="-1312" r="-1611"/>
                </a:stretch>
              </a:blipFill>
            </p:spPr>
            <p:txBody>
              <a:bodyPr/>
              <a:lstStyle/>
              <a:p>
                <a:r>
                  <a:rPr lang="en-US">
                    <a:noFill/>
                  </a:rPr>
                  <a:t> </a:t>
                </a:r>
              </a:p>
            </p:txBody>
          </p:sp>
        </mc:Fallback>
      </mc:AlternateContent>
    </p:spTree>
    <p:extLst>
      <p:ext uri="{BB962C8B-B14F-4D97-AF65-F5344CB8AC3E}">
        <p14:creationId xmlns:p14="http://schemas.microsoft.com/office/powerpoint/2010/main" val="3160909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2260D-59FD-6D49-90F1-C7589A058312}"/>
              </a:ext>
            </a:extLst>
          </p:cNvPr>
          <p:cNvSpPr txBox="1">
            <a:spLocks/>
          </p:cNvSpPr>
          <p:nvPr/>
        </p:nvSpPr>
        <p:spPr>
          <a:xfrm>
            <a:off x="677334" y="259404"/>
            <a:ext cx="8596668" cy="7133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rPr>
              <a:t>Results</a:t>
            </a:r>
          </a:p>
        </p:txBody>
      </p:sp>
      <p:sp>
        <p:nvSpPr>
          <p:cNvPr id="4" name="TextBox 3">
            <a:extLst>
              <a:ext uri="{FF2B5EF4-FFF2-40B4-BE49-F238E27FC236}">
                <a16:creationId xmlns:a16="http://schemas.microsoft.com/office/drawing/2014/main" id="{94B42491-4A16-BE4E-90B7-FC54FCACE2B9}"/>
              </a:ext>
            </a:extLst>
          </p:cNvPr>
          <p:cNvSpPr txBox="1"/>
          <p:nvPr/>
        </p:nvSpPr>
        <p:spPr>
          <a:xfrm>
            <a:off x="970461" y="972766"/>
            <a:ext cx="4087401" cy="369332"/>
          </a:xfrm>
          <a:prstGeom prst="rect">
            <a:avLst/>
          </a:prstGeom>
          <a:noFill/>
        </p:spPr>
        <p:txBody>
          <a:bodyPr wrap="none" rtlCol="0">
            <a:spAutoFit/>
          </a:bodyPr>
          <a:lstStyle/>
          <a:p>
            <a:r>
              <a:rPr lang="en-US" dirty="0"/>
              <a:t>For validation, we are using leave-one-out</a:t>
            </a:r>
          </a:p>
        </p:txBody>
      </p:sp>
      <p:graphicFrame>
        <p:nvGraphicFramePr>
          <p:cNvPr id="5" name="Table 4">
            <a:extLst>
              <a:ext uri="{FF2B5EF4-FFF2-40B4-BE49-F238E27FC236}">
                <a16:creationId xmlns:a16="http://schemas.microsoft.com/office/drawing/2014/main" id="{CD4E64C1-2CB1-9A41-94DE-DDA360F7E430}"/>
              </a:ext>
            </a:extLst>
          </p:cNvPr>
          <p:cNvGraphicFramePr>
            <a:graphicFrameLocks noGrp="1"/>
          </p:cNvGraphicFramePr>
          <p:nvPr>
            <p:extLst>
              <p:ext uri="{D42A27DB-BD31-4B8C-83A1-F6EECF244321}">
                <p14:modId xmlns:p14="http://schemas.microsoft.com/office/powerpoint/2010/main" val="1847895864"/>
              </p:ext>
            </p:extLst>
          </p:nvPr>
        </p:nvGraphicFramePr>
        <p:xfrm>
          <a:off x="1623320" y="1582220"/>
          <a:ext cx="7952196" cy="4270735"/>
        </p:xfrm>
        <a:graphic>
          <a:graphicData uri="http://schemas.openxmlformats.org/drawingml/2006/table">
            <a:tbl>
              <a:tblPr>
                <a:tableStyleId>{5C22544A-7EE6-4342-B048-85BDC9FD1C3A}</a:tableStyleId>
              </a:tblPr>
              <a:tblGrid>
                <a:gridCol w="1837477">
                  <a:extLst>
                    <a:ext uri="{9D8B030D-6E8A-4147-A177-3AD203B41FA5}">
                      <a16:colId xmlns:a16="http://schemas.microsoft.com/office/drawing/2014/main" val="1783773311"/>
                    </a:ext>
                  </a:extLst>
                </a:gridCol>
                <a:gridCol w="1531233">
                  <a:extLst>
                    <a:ext uri="{9D8B030D-6E8A-4147-A177-3AD203B41FA5}">
                      <a16:colId xmlns:a16="http://schemas.microsoft.com/office/drawing/2014/main" val="1033496121"/>
                    </a:ext>
                  </a:extLst>
                </a:gridCol>
                <a:gridCol w="1577170">
                  <a:extLst>
                    <a:ext uri="{9D8B030D-6E8A-4147-A177-3AD203B41FA5}">
                      <a16:colId xmlns:a16="http://schemas.microsoft.com/office/drawing/2014/main" val="184689272"/>
                    </a:ext>
                  </a:extLst>
                </a:gridCol>
                <a:gridCol w="1612896">
                  <a:extLst>
                    <a:ext uri="{9D8B030D-6E8A-4147-A177-3AD203B41FA5}">
                      <a16:colId xmlns:a16="http://schemas.microsoft.com/office/drawing/2014/main" val="3553571132"/>
                    </a:ext>
                  </a:extLst>
                </a:gridCol>
                <a:gridCol w="1393420">
                  <a:extLst>
                    <a:ext uri="{9D8B030D-6E8A-4147-A177-3AD203B41FA5}">
                      <a16:colId xmlns:a16="http://schemas.microsoft.com/office/drawing/2014/main" val="320384477"/>
                    </a:ext>
                  </a:extLst>
                </a:gridCol>
              </a:tblGrid>
              <a:tr h="741045">
                <a:tc>
                  <a:txBody>
                    <a:bodyPr/>
                    <a:lstStyle/>
                    <a:p>
                      <a:pPr algn="ctr" fontAlgn="b"/>
                      <a:r>
                        <a:rPr lang="en-IN" sz="1600" b="0" i="0" u="none" strike="noStrike" dirty="0">
                          <a:solidFill>
                            <a:srgbClr val="000000"/>
                          </a:solidFill>
                          <a:effectLst/>
                          <a:latin typeface="Calibri" panose="020F0502020204030204" pitchFamily="34" charset="0"/>
                        </a:rPr>
                        <a:t>Model</a:t>
                      </a:r>
                    </a:p>
                  </a:txBody>
                  <a:tcPr marL="9525" marR="9525" marT="9525" marB="0" anchor="b"/>
                </a:tc>
                <a:tc>
                  <a:txBody>
                    <a:bodyPr/>
                    <a:lstStyle/>
                    <a:p>
                      <a:pPr algn="ctr" fontAlgn="b"/>
                      <a:r>
                        <a:rPr lang="en-IN" sz="1600" u="none" strike="noStrike" dirty="0">
                          <a:effectLst/>
                        </a:rPr>
                        <a:t>949663_3056 (Lays Onion Potato Chips)</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949663_656 (Lays)</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17508944_672 (</a:t>
                      </a:r>
                      <a:r>
                        <a:rPr lang="en-IN" sz="1600" u="none" strike="noStrike" dirty="0" err="1">
                          <a:effectLst/>
                        </a:rPr>
                        <a:t>Triscuit</a:t>
                      </a:r>
                      <a:r>
                        <a:rPr lang="en-IN" sz="1600" u="none" strike="noStrike" dirty="0">
                          <a:effectLst/>
                        </a:rPr>
                        <a:t>)</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14578290_896 (Lays Vinegar Potato Chips)</a:t>
                      </a:r>
                      <a:endParaRPr lang="en-IN"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306114"/>
                  </a:ext>
                </a:extLst>
              </a:tr>
              <a:tr h="352969">
                <a:tc>
                  <a:txBody>
                    <a:bodyPr/>
                    <a:lstStyle/>
                    <a:p>
                      <a:pPr algn="ctr" fontAlgn="b"/>
                      <a:r>
                        <a:rPr lang="en-IN" sz="1600" u="none" strike="noStrike" dirty="0">
                          <a:effectLst/>
                        </a:rPr>
                        <a:t>RFS 0.7 w</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0.737909</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0.81506803</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0.814269</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0.7671689</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227335826"/>
                  </a:ext>
                </a:extLst>
              </a:tr>
              <a:tr h="352969">
                <a:tc>
                  <a:txBody>
                    <a:bodyPr/>
                    <a:lstStyle/>
                    <a:p>
                      <a:pPr algn="ctr" fontAlgn="b"/>
                      <a:r>
                        <a:rPr lang="en-IN" sz="1600" u="none" strike="noStrike" dirty="0">
                          <a:effectLst/>
                        </a:rPr>
                        <a:t>RFS 0.6 w</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0.747333</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0.77710317</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0.6985843</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0.7853454</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85318999"/>
                  </a:ext>
                </a:extLst>
              </a:tr>
              <a:tr h="352969">
                <a:tc>
                  <a:txBody>
                    <a:bodyPr/>
                    <a:lstStyle/>
                    <a:p>
                      <a:pPr algn="ctr" fontAlgn="b"/>
                      <a:r>
                        <a:rPr lang="en-IN" sz="1600" u="none" strike="noStrike">
                          <a:effectLst/>
                        </a:rPr>
                        <a:t>CoxPH 0.7 w</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0.657076</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0.75488073</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0.8620121</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0.5454205</a:t>
                      </a:r>
                      <a:endParaRPr lang="en-IN" sz="1600" b="0" i="0" u="none" strike="noStrike" dirty="0">
                        <a:solidFill>
                          <a:srgbClr val="00B05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216991386"/>
                  </a:ext>
                </a:extLst>
              </a:tr>
              <a:tr h="352969">
                <a:tc>
                  <a:txBody>
                    <a:bodyPr/>
                    <a:lstStyle/>
                    <a:p>
                      <a:pPr algn="ctr" fontAlgn="b"/>
                      <a:r>
                        <a:rPr lang="en-IN" sz="1600" u="none" strike="noStrike">
                          <a:effectLst/>
                        </a:rPr>
                        <a:t>CoxPH 0.6 w</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0.70644</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0.79593276</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0.7602979</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0.77267</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158445799"/>
                  </a:ext>
                </a:extLst>
              </a:tr>
              <a:tr h="352969">
                <a:tc>
                  <a:txBody>
                    <a:bodyPr/>
                    <a:lstStyle/>
                    <a:p>
                      <a:pPr algn="ctr" fontAlgn="b"/>
                      <a:r>
                        <a:rPr lang="en-IN" sz="1600" u="none" strike="noStrike">
                          <a:effectLst/>
                        </a:rPr>
                        <a:t>bagEarth w</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0.592018</a:t>
                      </a:r>
                      <a:endParaRPr lang="en-IN"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0.7793425</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0.7097865</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0.6307783</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66571920"/>
                  </a:ext>
                </a:extLst>
              </a:tr>
              <a:tr h="352969">
                <a:tc>
                  <a:txBody>
                    <a:bodyPr/>
                    <a:lstStyle/>
                    <a:p>
                      <a:pPr algn="ctr" fontAlgn="b"/>
                      <a:r>
                        <a:rPr lang="en-IN" sz="1600" u="none" strike="noStrike">
                          <a:effectLst/>
                        </a:rPr>
                        <a:t>RFS 0.7</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0.765175</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solidFill>
                            <a:srgbClr val="00B050"/>
                          </a:solidFill>
                          <a:effectLst/>
                        </a:rPr>
                        <a:t>0.5845069</a:t>
                      </a:r>
                      <a:endParaRPr lang="en-IN" sz="1600" b="0" i="0" u="none" strike="noStrike" dirty="0">
                        <a:solidFill>
                          <a:srgbClr val="00B05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0.6406736</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0.723976</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885847022"/>
                  </a:ext>
                </a:extLst>
              </a:tr>
              <a:tr h="352969">
                <a:tc>
                  <a:txBody>
                    <a:bodyPr/>
                    <a:lstStyle/>
                    <a:p>
                      <a:pPr algn="ctr" fontAlgn="b"/>
                      <a:r>
                        <a:rPr lang="en-IN" sz="1600" u="none" strike="noStrike">
                          <a:effectLst/>
                        </a:rPr>
                        <a:t>RFS 0.6</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0.69071</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0.66608844</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0.8831702</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a:effectLst/>
                        </a:rPr>
                        <a:t>0.8135419</a:t>
                      </a:r>
                      <a:endParaRPr lang="en-IN"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274865535"/>
                  </a:ext>
                </a:extLst>
              </a:tr>
              <a:tr h="352969">
                <a:tc>
                  <a:txBody>
                    <a:bodyPr/>
                    <a:lstStyle/>
                    <a:p>
                      <a:pPr algn="ctr" fontAlgn="b"/>
                      <a:r>
                        <a:rPr lang="en-IN" sz="1600" u="none" strike="noStrike">
                          <a:effectLst/>
                        </a:rPr>
                        <a:t>CoxPH 0.7</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0.702172</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0.65447199</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0.6675811</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0.4778157</a:t>
                      </a:r>
                      <a:endParaRPr lang="en-IN" sz="1600" b="0" i="0" u="none" strike="noStrike" dirty="0">
                        <a:solidFill>
                          <a:srgbClr val="00B05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8180802"/>
                  </a:ext>
                </a:extLst>
              </a:tr>
              <a:tr h="352969">
                <a:tc>
                  <a:txBody>
                    <a:bodyPr/>
                    <a:lstStyle/>
                    <a:p>
                      <a:pPr algn="ctr" fontAlgn="b"/>
                      <a:r>
                        <a:rPr lang="en-IN" sz="1600" u="none" strike="noStrike">
                          <a:effectLst/>
                        </a:rPr>
                        <a:t>CoxPH 0.6</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0.579055</a:t>
                      </a:r>
                      <a:endParaRPr lang="en-IN"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0.66286244</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0.5885309</a:t>
                      </a:r>
                      <a:endParaRPr lang="en-IN" sz="1600" b="0" i="0" u="none" strike="noStrike" dirty="0">
                        <a:solidFill>
                          <a:srgbClr val="00B05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solidFill>
                            <a:srgbClr val="00B050"/>
                          </a:solidFill>
                          <a:effectLst/>
                        </a:rPr>
                        <a:t>0.5328058</a:t>
                      </a:r>
                      <a:endParaRPr lang="en-IN" sz="1600" b="0" i="0" u="none" strike="noStrike" dirty="0">
                        <a:solidFill>
                          <a:srgbClr val="00B05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29175778"/>
                  </a:ext>
                </a:extLst>
              </a:tr>
              <a:tr h="352969">
                <a:tc>
                  <a:txBody>
                    <a:bodyPr/>
                    <a:lstStyle/>
                    <a:p>
                      <a:pPr algn="ctr" fontAlgn="b"/>
                      <a:r>
                        <a:rPr lang="en-IN" sz="1600" u="none" strike="noStrike">
                          <a:effectLst/>
                        </a:rPr>
                        <a:t>rf</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0.788784</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0.76355066</a:t>
                      </a:r>
                      <a:endParaRPr lang="en-IN" sz="1600" b="0" i="0" u="none" strike="noStrike">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0.6492994</a:t>
                      </a:r>
                      <a:endParaRPr lang="en-IN" sz="16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ctr" fontAlgn="b"/>
                      <a:r>
                        <a:rPr lang="en-IN" sz="1600" u="none" strike="noStrike" dirty="0">
                          <a:effectLst/>
                        </a:rPr>
                        <a:t>0.6370223</a:t>
                      </a:r>
                      <a:endParaRPr lang="en-IN" sz="16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85003620"/>
                  </a:ext>
                </a:extLst>
              </a:tr>
            </a:tbl>
          </a:graphicData>
        </a:graphic>
      </p:graphicFrame>
    </p:spTree>
    <p:extLst>
      <p:ext uri="{BB962C8B-B14F-4D97-AF65-F5344CB8AC3E}">
        <p14:creationId xmlns:p14="http://schemas.microsoft.com/office/powerpoint/2010/main" val="2147986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9F9F-8BAC-AE4F-87D8-1EAE23E4A916}"/>
              </a:ext>
            </a:extLst>
          </p:cNvPr>
          <p:cNvSpPr>
            <a:spLocks noGrp="1"/>
          </p:cNvSpPr>
          <p:nvPr>
            <p:ph type="title"/>
          </p:nvPr>
        </p:nvSpPr>
        <p:spPr>
          <a:xfrm>
            <a:off x="838200" y="124465"/>
            <a:ext cx="10515600" cy="789936"/>
          </a:xfrm>
        </p:spPr>
        <p:txBody>
          <a:bodyPr/>
          <a:lstStyle/>
          <a:p>
            <a:pPr algn="ctr"/>
            <a:r>
              <a:rPr lang="en-US" dirty="0">
                <a:solidFill>
                  <a:srgbClr val="C00000"/>
                </a:solidFill>
              </a:rPr>
              <a:t>Replenishment = Censoring</a:t>
            </a:r>
          </a:p>
        </p:txBody>
      </p:sp>
      <p:sp>
        <p:nvSpPr>
          <p:cNvPr id="3" name="Content Placeholder 2">
            <a:extLst>
              <a:ext uri="{FF2B5EF4-FFF2-40B4-BE49-F238E27FC236}">
                <a16:creationId xmlns:a16="http://schemas.microsoft.com/office/drawing/2014/main" id="{AAF4E75A-5FAB-2A4A-9F10-079570D99F48}"/>
              </a:ext>
            </a:extLst>
          </p:cNvPr>
          <p:cNvSpPr>
            <a:spLocks noGrp="1"/>
          </p:cNvSpPr>
          <p:nvPr>
            <p:ph idx="1"/>
          </p:nvPr>
        </p:nvSpPr>
        <p:spPr>
          <a:xfrm>
            <a:off x="838200" y="1387012"/>
            <a:ext cx="10966807" cy="4366518"/>
          </a:xfrm>
        </p:spPr>
        <p:txBody>
          <a:bodyPr>
            <a:normAutofit/>
          </a:bodyPr>
          <a:lstStyle/>
          <a:p>
            <a:r>
              <a:rPr lang="en-US" sz="2400" dirty="0"/>
              <a:t>Whenever inventory is replenished, the observation is censored as we intervened and the past scenario is no more observable.</a:t>
            </a:r>
          </a:p>
          <a:p>
            <a:r>
              <a:rPr lang="en-US" sz="2400" dirty="0"/>
              <a:t>This is basically a fresh start with the replenished stock.</a:t>
            </a:r>
          </a:p>
          <a:p>
            <a:r>
              <a:rPr lang="en-US" sz="2400" dirty="0"/>
              <a:t>Previously the replenishment effect on time to OOS was ignored; now we accommodate it via censoring perspective.</a:t>
            </a:r>
          </a:p>
          <a:p>
            <a:pPr marL="0" indent="0">
              <a:buNone/>
            </a:pPr>
            <a:endParaRPr lang="en-US" sz="2400" dirty="0"/>
          </a:p>
        </p:txBody>
      </p:sp>
    </p:spTree>
    <p:extLst>
      <p:ext uri="{BB962C8B-B14F-4D97-AF65-F5344CB8AC3E}">
        <p14:creationId xmlns:p14="http://schemas.microsoft.com/office/powerpoint/2010/main" val="1246447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A42EC-5C58-5449-8B15-492D390AE5BD}"/>
              </a:ext>
            </a:extLst>
          </p:cNvPr>
          <p:cNvPicPr>
            <a:picLocks noChangeAspect="1"/>
          </p:cNvPicPr>
          <p:nvPr/>
        </p:nvPicPr>
        <p:blipFill>
          <a:blip r:embed="rId2"/>
          <a:stretch>
            <a:fillRect/>
          </a:stretch>
        </p:blipFill>
        <p:spPr>
          <a:xfrm>
            <a:off x="7571473" y="3904180"/>
            <a:ext cx="4630801" cy="3000052"/>
          </a:xfrm>
          <a:prstGeom prst="rect">
            <a:avLst/>
          </a:prstGeom>
        </p:spPr>
      </p:pic>
      <p:sp>
        <p:nvSpPr>
          <p:cNvPr id="2" name="Title 1">
            <a:extLst>
              <a:ext uri="{FF2B5EF4-FFF2-40B4-BE49-F238E27FC236}">
                <a16:creationId xmlns:a16="http://schemas.microsoft.com/office/drawing/2014/main" id="{E9268860-E9B7-E54C-95BB-292B7F74FBB8}"/>
              </a:ext>
            </a:extLst>
          </p:cNvPr>
          <p:cNvSpPr>
            <a:spLocks noGrp="1"/>
          </p:cNvSpPr>
          <p:nvPr>
            <p:ph type="title"/>
          </p:nvPr>
        </p:nvSpPr>
        <p:spPr>
          <a:xfrm>
            <a:off x="838200" y="205486"/>
            <a:ext cx="9138007" cy="544530"/>
          </a:xfrm>
        </p:spPr>
        <p:txBody>
          <a:bodyPr>
            <a:normAutofit fontScale="90000"/>
          </a:bodyPr>
          <a:lstStyle/>
          <a:p>
            <a:pPr algn="ctr"/>
            <a:r>
              <a:rPr lang="en-US" sz="4000" dirty="0">
                <a:solidFill>
                  <a:srgbClr val="C00000"/>
                </a:solidFill>
              </a:rPr>
              <a:t>Results</a:t>
            </a:r>
          </a:p>
        </p:txBody>
      </p:sp>
      <p:graphicFrame>
        <p:nvGraphicFramePr>
          <p:cNvPr id="3" name="Table 2">
            <a:extLst>
              <a:ext uri="{FF2B5EF4-FFF2-40B4-BE49-F238E27FC236}">
                <a16:creationId xmlns:a16="http://schemas.microsoft.com/office/drawing/2014/main" id="{55B4114F-D26C-A644-8CF4-E70F0DECC968}"/>
              </a:ext>
            </a:extLst>
          </p:cNvPr>
          <p:cNvGraphicFramePr>
            <a:graphicFrameLocks noGrp="1"/>
          </p:cNvGraphicFramePr>
          <p:nvPr>
            <p:extLst>
              <p:ext uri="{D42A27DB-BD31-4B8C-83A1-F6EECF244321}">
                <p14:modId xmlns:p14="http://schemas.microsoft.com/office/powerpoint/2010/main" val="3275817546"/>
              </p:ext>
            </p:extLst>
          </p:nvPr>
        </p:nvGraphicFramePr>
        <p:xfrm>
          <a:off x="688371" y="934948"/>
          <a:ext cx="7130263" cy="3719485"/>
        </p:xfrm>
        <a:graphic>
          <a:graphicData uri="http://schemas.openxmlformats.org/drawingml/2006/table">
            <a:tbl>
              <a:tblPr>
                <a:tableStyleId>{5C22544A-7EE6-4342-B048-85BDC9FD1C3A}</a:tableStyleId>
              </a:tblPr>
              <a:tblGrid>
                <a:gridCol w="1679907">
                  <a:extLst>
                    <a:ext uri="{9D8B030D-6E8A-4147-A177-3AD203B41FA5}">
                      <a16:colId xmlns:a16="http://schemas.microsoft.com/office/drawing/2014/main" val="2715787187"/>
                    </a:ext>
                  </a:extLst>
                </a:gridCol>
                <a:gridCol w="1362589">
                  <a:extLst>
                    <a:ext uri="{9D8B030D-6E8A-4147-A177-3AD203B41FA5}">
                      <a16:colId xmlns:a16="http://schemas.microsoft.com/office/drawing/2014/main" val="3510331209"/>
                    </a:ext>
                  </a:extLst>
                </a:gridCol>
                <a:gridCol w="1362589">
                  <a:extLst>
                    <a:ext uri="{9D8B030D-6E8A-4147-A177-3AD203B41FA5}">
                      <a16:colId xmlns:a16="http://schemas.microsoft.com/office/drawing/2014/main" val="2171557865"/>
                    </a:ext>
                  </a:extLst>
                </a:gridCol>
                <a:gridCol w="1362589">
                  <a:extLst>
                    <a:ext uri="{9D8B030D-6E8A-4147-A177-3AD203B41FA5}">
                      <a16:colId xmlns:a16="http://schemas.microsoft.com/office/drawing/2014/main" val="2699244363"/>
                    </a:ext>
                  </a:extLst>
                </a:gridCol>
                <a:gridCol w="1362589">
                  <a:extLst>
                    <a:ext uri="{9D8B030D-6E8A-4147-A177-3AD203B41FA5}">
                      <a16:colId xmlns:a16="http://schemas.microsoft.com/office/drawing/2014/main" val="175869546"/>
                    </a:ext>
                  </a:extLst>
                </a:gridCol>
              </a:tblGrid>
              <a:tr h="627794">
                <a:tc>
                  <a:txBody>
                    <a:bodyPr/>
                    <a:lstStyle/>
                    <a:p>
                      <a:pPr algn="ctr" fontAlgn="b"/>
                      <a:r>
                        <a:rPr lang="en-IN" sz="1600" b="0" i="0" u="none" strike="noStrike" dirty="0">
                          <a:solidFill>
                            <a:srgbClr val="000000"/>
                          </a:solidFill>
                          <a:effectLst/>
                          <a:latin typeface="Calibri" panose="020F0502020204030204" pitchFamily="34" charset="0"/>
                        </a:rPr>
                        <a:t>Model</a:t>
                      </a:r>
                    </a:p>
                  </a:txBody>
                  <a:tcPr marL="9525" marR="9525" marT="9525" marB="0" anchor="b"/>
                </a:tc>
                <a:tc>
                  <a:txBody>
                    <a:bodyPr/>
                    <a:lstStyle/>
                    <a:p>
                      <a:pPr algn="ctr" fontAlgn="b"/>
                      <a:r>
                        <a:rPr lang="en-IN" sz="1600" u="none" strike="noStrike" dirty="0">
                          <a:effectLst/>
                        </a:rPr>
                        <a:t>949663_3056 (Lays Onion Potato Chips)</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949663_656 (Lays)</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17508944_672 (</a:t>
                      </a:r>
                      <a:r>
                        <a:rPr lang="en-IN" sz="1600" u="none" strike="noStrike" dirty="0" err="1">
                          <a:effectLst/>
                        </a:rPr>
                        <a:t>Triscuit</a:t>
                      </a:r>
                      <a:r>
                        <a:rPr lang="en-IN" sz="1600" u="none" strike="noStrike" dirty="0">
                          <a:effectLst/>
                        </a:rPr>
                        <a:t>)</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14578290_896 (Lays Vinegar Potato Chips)</a:t>
                      </a:r>
                      <a:endParaRPr lang="en-IN"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3771302"/>
                  </a:ext>
                </a:extLst>
              </a:tr>
              <a:tr h="372305">
                <a:tc>
                  <a:txBody>
                    <a:bodyPr/>
                    <a:lstStyle/>
                    <a:p>
                      <a:pPr algn="ctr" fontAlgn="b"/>
                      <a:r>
                        <a:rPr lang="en-IN" sz="1600" u="none" strike="noStrike" dirty="0">
                          <a:effectLst/>
                          <a:latin typeface="+mn-lt"/>
                        </a:rPr>
                        <a:t>Cox 0.3</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b="0" i="0" u="none" strike="noStrike" dirty="0">
                          <a:solidFill>
                            <a:srgbClr val="00B050"/>
                          </a:solidFill>
                          <a:effectLst/>
                          <a:latin typeface="+mn-lt"/>
                        </a:rPr>
                        <a:t>0.1940632</a:t>
                      </a:r>
                    </a:p>
                  </a:txBody>
                  <a:tcPr marL="9525" marR="9525" marT="9525" marB="0" anchor="b"/>
                </a:tc>
                <a:tc>
                  <a:txBody>
                    <a:bodyPr/>
                    <a:lstStyle/>
                    <a:p>
                      <a:pPr algn="ctr" fontAlgn="b"/>
                      <a:r>
                        <a:rPr lang="en-IN" sz="1600" b="0" i="0" u="none" strike="noStrike" dirty="0">
                          <a:solidFill>
                            <a:srgbClr val="00B050"/>
                          </a:solidFill>
                          <a:effectLst/>
                          <a:latin typeface="+mn-lt"/>
                        </a:rPr>
                        <a:t>0.280455</a:t>
                      </a:r>
                    </a:p>
                  </a:txBody>
                  <a:tcPr marL="9525" marR="9525" marT="9525" marB="0" anchor="b"/>
                </a:tc>
                <a:tc>
                  <a:txBody>
                    <a:bodyPr/>
                    <a:lstStyle/>
                    <a:p>
                      <a:pPr algn="ctr" fontAlgn="b"/>
                      <a:r>
                        <a:rPr lang="en-IN" sz="1600" b="0" i="0" u="none" strike="noStrike" dirty="0">
                          <a:solidFill>
                            <a:srgbClr val="000000"/>
                          </a:solidFill>
                          <a:effectLst/>
                          <a:latin typeface="+mn-lt"/>
                        </a:rPr>
                        <a:t>0.244228</a:t>
                      </a:r>
                    </a:p>
                  </a:txBody>
                  <a:tcPr marL="9525" marR="9525" marT="9525" marB="0" anchor="b"/>
                </a:tc>
                <a:tc>
                  <a:txBody>
                    <a:bodyPr/>
                    <a:lstStyle/>
                    <a:p>
                      <a:pPr algn="ctr" fontAlgn="b"/>
                      <a:r>
                        <a:rPr lang="en-IN" sz="1600" b="0" i="0" u="none" strike="noStrike" dirty="0">
                          <a:solidFill>
                            <a:srgbClr val="000000"/>
                          </a:solidFill>
                          <a:effectLst/>
                          <a:latin typeface="+mn-lt"/>
                        </a:rPr>
                        <a:t>0.235537</a:t>
                      </a:r>
                    </a:p>
                  </a:txBody>
                  <a:tcPr marL="9525" marR="9525" marT="9525" marB="0" anchor="b"/>
                </a:tc>
                <a:extLst>
                  <a:ext uri="{0D108BD9-81ED-4DB2-BD59-A6C34878D82A}">
                    <a16:rowId xmlns:a16="http://schemas.microsoft.com/office/drawing/2014/main" val="93314605"/>
                  </a:ext>
                </a:extLst>
              </a:tr>
              <a:tr h="372305">
                <a:tc>
                  <a:txBody>
                    <a:bodyPr/>
                    <a:lstStyle/>
                    <a:p>
                      <a:pPr algn="ctr" fontAlgn="b"/>
                      <a:r>
                        <a:rPr lang="en-IN" sz="1600" u="none" strike="noStrike" dirty="0">
                          <a:effectLst/>
                          <a:latin typeface="+mn-lt"/>
                        </a:rPr>
                        <a:t>RFS 0.3</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u="none" strike="noStrike" dirty="0">
                          <a:effectLst/>
                          <a:latin typeface="+mn-lt"/>
                        </a:rPr>
                        <a:t>0.5295392</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b="0" i="0" u="none" strike="noStrike">
                          <a:solidFill>
                            <a:srgbClr val="000000"/>
                          </a:solidFill>
                          <a:effectLst/>
                          <a:latin typeface="+mn-lt"/>
                        </a:rPr>
                        <a:t>0.39177</a:t>
                      </a:r>
                    </a:p>
                  </a:txBody>
                  <a:tcPr marL="9525" marR="9525" marT="9525" marB="0" anchor="b"/>
                </a:tc>
                <a:tc>
                  <a:txBody>
                    <a:bodyPr/>
                    <a:lstStyle/>
                    <a:p>
                      <a:pPr algn="ctr" fontAlgn="b"/>
                      <a:r>
                        <a:rPr lang="en-IN" sz="1600" b="0" i="0" u="none" strike="noStrike">
                          <a:solidFill>
                            <a:srgbClr val="000000"/>
                          </a:solidFill>
                          <a:effectLst/>
                          <a:latin typeface="+mn-lt"/>
                        </a:rPr>
                        <a:t>0.466845</a:t>
                      </a:r>
                    </a:p>
                  </a:txBody>
                  <a:tcPr marL="9525" marR="9525" marT="9525" marB="0" anchor="b"/>
                </a:tc>
                <a:tc>
                  <a:txBody>
                    <a:bodyPr/>
                    <a:lstStyle/>
                    <a:p>
                      <a:pPr algn="ctr" fontAlgn="b"/>
                      <a:r>
                        <a:rPr lang="en-IN" sz="1600" b="0" i="0" u="none" strike="noStrike">
                          <a:solidFill>
                            <a:srgbClr val="000000"/>
                          </a:solidFill>
                          <a:effectLst/>
                          <a:latin typeface="+mn-lt"/>
                        </a:rPr>
                        <a:t>0.712476</a:t>
                      </a:r>
                    </a:p>
                  </a:txBody>
                  <a:tcPr marL="9525" marR="9525" marT="9525" marB="0" anchor="b"/>
                </a:tc>
                <a:extLst>
                  <a:ext uri="{0D108BD9-81ED-4DB2-BD59-A6C34878D82A}">
                    <a16:rowId xmlns:a16="http://schemas.microsoft.com/office/drawing/2014/main" val="224409576"/>
                  </a:ext>
                </a:extLst>
              </a:tr>
              <a:tr h="372305">
                <a:tc>
                  <a:txBody>
                    <a:bodyPr/>
                    <a:lstStyle/>
                    <a:p>
                      <a:pPr algn="ctr" fontAlgn="b"/>
                      <a:r>
                        <a:rPr lang="en-IN" sz="1600" u="none" strike="noStrike" dirty="0">
                          <a:effectLst/>
                          <a:latin typeface="+mn-lt"/>
                        </a:rPr>
                        <a:t>Cox 0.3_w</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u="none" strike="noStrike" dirty="0">
                          <a:effectLst/>
                          <a:latin typeface="+mn-lt"/>
                        </a:rPr>
                        <a:t>0.2181288</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b="0" i="0" u="none" strike="noStrike" dirty="0">
                          <a:solidFill>
                            <a:srgbClr val="000000"/>
                          </a:solidFill>
                          <a:effectLst/>
                          <a:latin typeface="+mn-lt"/>
                        </a:rPr>
                        <a:t>0.303292</a:t>
                      </a:r>
                    </a:p>
                  </a:txBody>
                  <a:tcPr marL="9525" marR="9525" marT="9525" marB="0" anchor="b"/>
                </a:tc>
                <a:tc>
                  <a:txBody>
                    <a:bodyPr/>
                    <a:lstStyle/>
                    <a:p>
                      <a:pPr algn="ctr" fontAlgn="b"/>
                      <a:r>
                        <a:rPr lang="en-IN" sz="1600" b="0" i="0" u="none" strike="noStrike" dirty="0">
                          <a:solidFill>
                            <a:srgbClr val="00B050"/>
                          </a:solidFill>
                          <a:effectLst/>
                          <a:latin typeface="+mn-lt"/>
                        </a:rPr>
                        <a:t>0.239784</a:t>
                      </a:r>
                    </a:p>
                  </a:txBody>
                  <a:tcPr marL="9525" marR="9525" marT="9525" marB="0" anchor="b"/>
                </a:tc>
                <a:tc>
                  <a:txBody>
                    <a:bodyPr/>
                    <a:lstStyle/>
                    <a:p>
                      <a:pPr algn="ctr" fontAlgn="b"/>
                      <a:r>
                        <a:rPr lang="en-IN" sz="1600" b="0" i="0" u="none" strike="noStrike">
                          <a:solidFill>
                            <a:srgbClr val="000000"/>
                          </a:solidFill>
                          <a:effectLst/>
                          <a:latin typeface="+mn-lt"/>
                        </a:rPr>
                        <a:t>0.218591</a:t>
                      </a:r>
                    </a:p>
                  </a:txBody>
                  <a:tcPr marL="9525" marR="9525" marT="9525" marB="0" anchor="b"/>
                </a:tc>
                <a:extLst>
                  <a:ext uri="{0D108BD9-81ED-4DB2-BD59-A6C34878D82A}">
                    <a16:rowId xmlns:a16="http://schemas.microsoft.com/office/drawing/2014/main" val="771329528"/>
                  </a:ext>
                </a:extLst>
              </a:tr>
              <a:tr h="372305">
                <a:tc>
                  <a:txBody>
                    <a:bodyPr/>
                    <a:lstStyle/>
                    <a:p>
                      <a:pPr algn="ctr" fontAlgn="b"/>
                      <a:r>
                        <a:rPr lang="en-IN" sz="1600" u="none" strike="noStrike" dirty="0">
                          <a:effectLst/>
                          <a:latin typeface="+mn-lt"/>
                        </a:rPr>
                        <a:t>RFS 0.3_w</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u="none" strike="noStrike" dirty="0">
                          <a:effectLst/>
                          <a:latin typeface="+mn-lt"/>
                        </a:rPr>
                        <a:t>0.4823656</a:t>
                      </a:r>
                      <a:endParaRPr lang="en-IN" sz="1600" b="0" i="0" u="none" strike="noStrike" dirty="0">
                        <a:solidFill>
                          <a:srgbClr val="9C5700"/>
                        </a:solidFill>
                        <a:effectLst/>
                        <a:latin typeface="+mn-lt"/>
                      </a:endParaRPr>
                    </a:p>
                  </a:txBody>
                  <a:tcPr marL="9525" marR="9525" marT="9525" marB="0" anchor="b"/>
                </a:tc>
                <a:tc>
                  <a:txBody>
                    <a:bodyPr/>
                    <a:lstStyle/>
                    <a:p>
                      <a:pPr algn="ctr" fontAlgn="b"/>
                      <a:r>
                        <a:rPr lang="en-IN" sz="1600" b="0" i="0" u="none" strike="noStrike" dirty="0">
                          <a:solidFill>
                            <a:srgbClr val="000000"/>
                          </a:solidFill>
                          <a:effectLst/>
                          <a:latin typeface="+mn-lt"/>
                        </a:rPr>
                        <a:t>0.344856</a:t>
                      </a:r>
                    </a:p>
                  </a:txBody>
                  <a:tcPr marL="9525" marR="9525" marT="9525" marB="0" anchor="b"/>
                </a:tc>
                <a:tc>
                  <a:txBody>
                    <a:bodyPr/>
                    <a:lstStyle/>
                    <a:p>
                      <a:pPr algn="ctr" fontAlgn="b"/>
                      <a:r>
                        <a:rPr lang="en-IN" sz="1600" b="0" i="0" u="none" strike="noStrike" dirty="0">
                          <a:solidFill>
                            <a:schemeClr val="tx1"/>
                          </a:solidFill>
                          <a:effectLst/>
                          <a:latin typeface="+mn-lt"/>
                        </a:rPr>
                        <a:t>0.449008</a:t>
                      </a:r>
                    </a:p>
                  </a:txBody>
                  <a:tcPr marL="9525" marR="9525" marT="9525" marB="0" anchor="b"/>
                </a:tc>
                <a:tc>
                  <a:txBody>
                    <a:bodyPr/>
                    <a:lstStyle/>
                    <a:p>
                      <a:pPr algn="ctr" fontAlgn="b"/>
                      <a:r>
                        <a:rPr lang="en-IN" sz="1600" b="0" i="0" u="none" strike="noStrike">
                          <a:solidFill>
                            <a:srgbClr val="000000"/>
                          </a:solidFill>
                          <a:effectLst/>
                          <a:latin typeface="+mn-lt"/>
                        </a:rPr>
                        <a:t>0.552591</a:t>
                      </a:r>
                    </a:p>
                  </a:txBody>
                  <a:tcPr marL="9525" marR="9525" marT="9525" marB="0" anchor="b"/>
                </a:tc>
                <a:extLst>
                  <a:ext uri="{0D108BD9-81ED-4DB2-BD59-A6C34878D82A}">
                    <a16:rowId xmlns:a16="http://schemas.microsoft.com/office/drawing/2014/main" val="2265713686"/>
                  </a:ext>
                </a:extLst>
              </a:tr>
              <a:tr h="372305">
                <a:tc>
                  <a:txBody>
                    <a:bodyPr/>
                    <a:lstStyle/>
                    <a:p>
                      <a:pPr algn="ctr" fontAlgn="b"/>
                      <a:r>
                        <a:rPr lang="en-IN" sz="1600" u="none" strike="noStrike">
                          <a:effectLst/>
                          <a:latin typeface="+mn-lt"/>
                        </a:rPr>
                        <a:t>Cox 0.4</a:t>
                      </a:r>
                      <a:endParaRPr lang="en-IN" sz="1600" b="0" i="0" u="none" strike="noStrike">
                        <a:solidFill>
                          <a:srgbClr val="000000"/>
                        </a:solidFill>
                        <a:effectLst/>
                        <a:latin typeface="+mn-lt"/>
                      </a:endParaRPr>
                    </a:p>
                  </a:txBody>
                  <a:tcPr marL="9525" marR="9525" marT="9525" marB="0" anchor="b"/>
                </a:tc>
                <a:tc>
                  <a:txBody>
                    <a:bodyPr/>
                    <a:lstStyle/>
                    <a:p>
                      <a:pPr algn="ctr" fontAlgn="b"/>
                      <a:r>
                        <a:rPr lang="en-IN" sz="1600" u="none" strike="noStrike" dirty="0">
                          <a:effectLst/>
                          <a:latin typeface="+mn-lt"/>
                        </a:rPr>
                        <a:t>0.2223712</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b="0" i="0" u="none" strike="noStrike">
                          <a:solidFill>
                            <a:srgbClr val="000000"/>
                          </a:solidFill>
                          <a:effectLst/>
                          <a:latin typeface="+mn-lt"/>
                        </a:rPr>
                        <a:t>0.315138</a:t>
                      </a:r>
                    </a:p>
                  </a:txBody>
                  <a:tcPr marL="9525" marR="9525" marT="9525" marB="0" anchor="b"/>
                </a:tc>
                <a:tc>
                  <a:txBody>
                    <a:bodyPr/>
                    <a:lstStyle/>
                    <a:p>
                      <a:pPr algn="ctr" fontAlgn="b"/>
                      <a:r>
                        <a:rPr lang="en-IN" sz="1600" b="0" i="0" u="none" strike="noStrike" dirty="0">
                          <a:solidFill>
                            <a:srgbClr val="000000"/>
                          </a:solidFill>
                          <a:effectLst/>
                          <a:latin typeface="+mn-lt"/>
                        </a:rPr>
                        <a:t>0.289464</a:t>
                      </a:r>
                    </a:p>
                  </a:txBody>
                  <a:tcPr marL="9525" marR="9525" marT="9525" marB="0" anchor="b"/>
                </a:tc>
                <a:tc>
                  <a:txBody>
                    <a:bodyPr/>
                    <a:lstStyle/>
                    <a:p>
                      <a:pPr algn="ctr" fontAlgn="b"/>
                      <a:r>
                        <a:rPr lang="en-IN" sz="1600" b="0" i="0" u="none" strike="noStrike" dirty="0">
                          <a:solidFill>
                            <a:srgbClr val="00B050"/>
                          </a:solidFill>
                          <a:effectLst/>
                          <a:latin typeface="+mn-lt"/>
                        </a:rPr>
                        <a:t>0.212648</a:t>
                      </a:r>
                    </a:p>
                  </a:txBody>
                  <a:tcPr marL="9525" marR="9525" marT="9525" marB="0" anchor="b"/>
                </a:tc>
                <a:extLst>
                  <a:ext uri="{0D108BD9-81ED-4DB2-BD59-A6C34878D82A}">
                    <a16:rowId xmlns:a16="http://schemas.microsoft.com/office/drawing/2014/main" val="3302320181"/>
                  </a:ext>
                </a:extLst>
              </a:tr>
              <a:tr h="372305">
                <a:tc>
                  <a:txBody>
                    <a:bodyPr/>
                    <a:lstStyle/>
                    <a:p>
                      <a:pPr algn="ctr" fontAlgn="b"/>
                      <a:r>
                        <a:rPr lang="en-IN" sz="1600" u="none" strike="noStrike" dirty="0">
                          <a:effectLst/>
                          <a:latin typeface="+mn-lt"/>
                        </a:rPr>
                        <a:t>RFS 0.4</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u="none" strike="noStrike" dirty="0">
                          <a:effectLst/>
                          <a:latin typeface="+mn-lt"/>
                        </a:rPr>
                        <a:t>0.4827957</a:t>
                      </a:r>
                      <a:endParaRPr lang="en-IN" sz="1600" b="0" i="0" u="none" strike="noStrike" dirty="0">
                        <a:solidFill>
                          <a:srgbClr val="000000"/>
                        </a:solidFill>
                        <a:effectLst/>
                        <a:latin typeface="+mn-lt"/>
                      </a:endParaRPr>
                    </a:p>
                  </a:txBody>
                  <a:tcPr marL="9525" marR="9525" marT="9525" marB="0" anchor="b"/>
                </a:tc>
                <a:tc>
                  <a:txBody>
                    <a:bodyPr/>
                    <a:lstStyle/>
                    <a:p>
                      <a:pPr algn="ctr" fontAlgn="b"/>
                      <a:r>
                        <a:rPr lang="en-IN" sz="1600" b="0" i="0" u="none" strike="noStrike">
                          <a:solidFill>
                            <a:srgbClr val="000000"/>
                          </a:solidFill>
                          <a:effectLst/>
                          <a:latin typeface="+mn-lt"/>
                        </a:rPr>
                        <a:t>0.354733</a:t>
                      </a:r>
                    </a:p>
                  </a:txBody>
                  <a:tcPr marL="9525" marR="9525" marT="9525" marB="0" anchor="b"/>
                </a:tc>
                <a:tc>
                  <a:txBody>
                    <a:bodyPr/>
                    <a:lstStyle/>
                    <a:p>
                      <a:pPr algn="ctr" fontAlgn="b"/>
                      <a:r>
                        <a:rPr lang="en-IN" sz="1600" b="0" i="0" u="none" strike="noStrike" dirty="0">
                          <a:solidFill>
                            <a:srgbClr val="000000"/>
                          </a:solidFill>
                          <a:effectLst/>
                          <a:latin typeface="+mn-lt"/>
                        </a:rPr>
                        <a:t>0.449702</a:t>
                      </a:r>
                    </a:p>
                  </a:txBody>
                  <a:tcPr marL="9525" marR="9525" marT="9525" marB="0" anchor="b"/>
                </a:tc>
                <a:tc>
                  <a:txBody>
                    <a:bodyPr/>
                    <a:lstStyle/>
                    <a:p>
                      <a:pPr algn="ctr" fontAlgn="b"/>
                      <a:r>
                        <a:rPr lang="en-IN" sz="1600" b="0" i="0" u="none" strike="noStrike" dirty="0">
                          <a:solidFill>
                            <a:srgbClr val="000000"/>
                          </a:solidFill>
                          <a:effectLst/>
                          <a:latin typeface="+mn-lt"/>
                        </a:rPr>
                        <a:t>0.526591</a:t>
                      </a:r>
                    </a:p>
                  </a:txBody>
                  <a:tcPr marL="9525" marR="9525" marT="9525" marB="0" anchor="b"/>
                </a:tc>
                <a:extLst>
                  <a:ext uri="{0D108BD9-81ED-4DB2-BD59-A6C34878D82A}">
                    <a16:rowId xmlns:a16="http://schemas.microsoft.com/office/drawing/2014/main" val="1148162610"/>
                  </a:ext>
                </a:extLst>
              </a:tr>
              <a:tr h="372305">
                <a:tc>
                  <a:txBody>
                    <a:bodyPr/>
                    <a:lstStyle/>
                    <a:p>
                      <a:pPr algn="ctr" fontAlgn="b"/>
                      <a:r>
                        <a:rPr lang="en-IN" sz="1600" b="0" i="0" u="none" strike="noStrike" dirty="0">
                          <a:solidFill>
                            <a:srgbClr val="000000"/>
                          </a:solidFill>
                          <a:effectLst/>
                          <a:latin typeface="+mn-lt"/>
                        </a:rPr>
                        <a:t>Cox 0.4_w</a:t>
                      </a:r>
                    </a:p>
                  </a:txBody>
                  <a:tcPr marL="9525" marR="9525" marT="9525" marB="0" anchor="b"/>
                </a:tc>
                <a:tc>
                  <a:txBody>
                    <a:bodyPr/>
                    <a:lstStyle/>
                    <a:p>
                      <a:pPr algn="ctr" fontAlgn="b"/>
                      <a:r>
                        <a:rPr lang="en-IN" sz="1600" b="0" i="0" u="none" strike="noStrike">
                          <a:solidFill>
                            <a:srgbClr val="000000"/>
                          </a:solidFill>
                          <a:effectLst/>
                          <a:latin typeface="+mn-lt"/>
                        </a:rPr>
                        <a:t>0.2315878</a:t>
                      </a:r>
                    </a:p>
                  </a:txBody>
                  <a:tcPr marL="9525" marR="9525" marT="9525" marB="0" anchor="b"/>
                </a:tc>
                <a:tc>
                  <a:txBody>
                    <a:bodyPr/>
                    <a:lstStyle/>
                    <a:p>
                      <a:pPr algn="ctr" fontAlgn="b"/>
                      <a:r>
                        <a:rPr lang="en-IN" sz="1600" b="0" i="0" u="none" strike="noStrike">
                          <a:solidFill>
                            <a:srgbClr val="000000"/>
                          </a:solidFill>
                          <a:effectLst/>
                          <a:latin typeface="+mn-lt"/>
                        </a:rPr>
                        <a:t>0.307462</a:t>
                      </a:r>
                    </a:p>
                  </a:txBody>
                  <a:tcPr marL="9525" marR="9525" marT="9525" marB="0" anchor="b"/>
                </a:tc>
                <a:tc>
                  <a:txBody>
                    <a:bodyPr/>
                    <a:lstStyle/>
                    <a:p>
                      <a:pPr algn="ctr" fontAlgn="b"/>
                      <a:r>
                        <a:rPr lang="en-IN" sz="1600" b="0" i="0" u="none" strike="noStrike">
                          <a:solidFill>
                            <a:srgbClr val="000000"/>
                          </a:solidFill>
                          <a:effectLst/>
                          <a:latin typeface="+mn-lt"/>
                        </a:rPr>
                        <a:t>0.292798</a:t>
                      </a:r>
                    </a:p>
                  </a:txBody>
                  <a:tcPr marL="9525" marR="9525" marT="9525" marB="0" anchor="b"/>
                </a:tc>
                <a:tc>
                  <a:txBody>
                    <a:bodyPr/>
                    <a:lstStyle/>
                    <a:p>
                      <a:pPr algn="ctr" fontAlgn="b"/>
                      <a:r>
                        <a:rPr lang="en-IN" sz="1600" b="0" i="0" u="none" strike="noStrike" dirty="0">
                          <a:solidFill>
                            <a:srgbClr val="000000"/>
                          </a:solidFill>
                          <a:effectLst/>
                          <a:latin typeface="+mn-lt"/>
                        </a:rPr>
                        <a:t>0.237105</a:t>
                      </a:r>
                    </a:p>
                  </a:txBody>
                  <a:tcPr marL="9525" marR="9525" marT="9525" marB="0" anchor="b"/>
                </a:tc>
                <a:extLst>
                  <a:ext uri="{0D108BD9-81ED-4DB2-BD59-A6C34878D82A}">
                    <a16:rowId xmlns:a16="http://schemas.microsoft.com/office/drawing/2014/main" val="3433975202"/>
                  </a:ext>
                </a:extLst>
              </a:tr>
              <a:tr h="372305">
                <a:tc>
                  <a:txBody>
                    <a:bodyPr/>
                    <a:lstStyle/>
                    <a:p>
                      <a:pPr algn="ctr" fontAlgn="b"/>
                      <a:r>
                        <a:rPr lang="en-IN" sz="1600" b="0" i="0" u="none" strike="noStrike" dirty="0">
                          <a:solidFill>
                            <a:srgbClr val="000000"/>
                          </a:solidFill>
                          <a:effectLst/>
                          <a:latin typeface="+mn-lt"/>
                        </a:rPr>
                        <a:t>RFS 0.4_w</a:t>
                      </a:r>
                    </a:p>
                  </a:txBody>
                  <a:tcPr marL="9525" marR="9525" marT="9525" marB="0" anchor="b"/>
                </a:tc>
                <a:tc>
                  <a:txBody>
                    <a:bodyPr/>
                    <a:lstStyle/>
                    <a:p>
                      <a:pPr algn="ctr" fontAlgn="b"/>
                      <a:r>
                        <a:rPr lang="en-IN" sz="1600" b="0" i="0" u="none" strike="noStrike" dirty="0">
                          <a:solidFill>
                            <a:srgbClr val="000000"/>
                          </a:solidFill>
                          <a:effectLst/>
                          <a:latin typeface="+mn-lt"/>
                        </a:rPr>
                        <a:t>0.4849462</a:t>
                      </a:r>
                    </a:p>
                  </a:txBody>
                  <a:tcPr marL="9525" marR="9525" marT="9525" marB="0" anchor="b"/>
                </a:tc>
                <a:tc>
                  <a:txBody>
                    <a:bodyPr/>
                    <a:lstStyle/>
                    <a:p>
                      <a:pPr algn="ctr" fontAlgn="b"/>
                      <a:r>
                        <a:rPr lang="en-IN" sz="1600" b="0" i="0" u="none" strike="noStrike" dirty="0">
                          <a:solidFill>
                            <a:srgbClr val="000000"/>
                          </a:solidFill>
                          <a:effectLst/>
                          <a:latin typeface="+mn-lt"/>
                        </a:rPr>
                        <a:t>0.344833</a:t>
                      </a:r>
                    </a:p>
                  </a:txBody>
                  <a:tcPr marL="9525" marR="9525" marT="9525" marB="0" anchor="b"/>
                </a:tc>
                <a:tc>
                  <a:txBody>
                    <a:bodyPr/>
                    <a:lstStyle/>
                    <a:p>
                      <a:pPr algn="ctr" fontAlgn="b"/>
                      <a:r>
                        <a:rPr lang="en-IN" sz="1600" b="0" i="0" u="none" strike="noStrike" dirty="0">
                          <a:solidFill>
                            <a:srgbClr val="000000"/>
                          </a:solidFill>
                          <a:effectLst/>
                          <a:latin typeface="+mn-lt"/>
                        </a:rPr>
                        <a:t>0.505655</a:t>
                      </a:r>
                    </a:p>
                  </a:txBody>
                  <a:tcPr marL="9525" marR="9525" marT="9525" marB="0" anchor="b"/>
                </a:tc>
                <a:tc>
                  <a:txBody>
                    <a:bodyPr/>
                    <a:lstStyle/>
                    <a:p>
                      <a:pPr algn="ctr" fontAlgn="b"/>
                      <a:r>
                        <a:rPr lang="en-IN" sz="1600" b="0" i="0" u="none" strike="noStrike" dirty="0">
                          <a:solidFill>
                            <a:srgbClr val="000000"/>
                          </a:solidFill>
                          <a:effectLst/>
                          <a:latin typeface="+mn-lt"/>
                        </a:rPr>
                        <a:t>0.446514</a:t>
                      </a:r>
                    </a:p>
                  </a:txBody>
                  <a:tcPr marL="9525" marR="9525" marT="9525" marB="0" anchor="b"/>
                </a:tc>
                <a:extLst>
                  <a:ext uri="{0D108BD9-81ED-4DB2-BD59-A6C34878D82A}">
                    <a16:rowId xmlns:a16="http://schemas.microsoft.com/office/drawing/2014/main" val="4148486803"/>
                  </a:ext>
                </a:extLst>
              </a:tr>
            </a:tbl>
          </a:graphicData>
        </a:graphic>
      </p:graphicFrame>
    </p:spTree>
    <p:extLst>
      <p:ext uri="{BB962C8B-B14F-4D97-AF65-F5344CB8AC3E}">
        <p14:creationId xmlns:p14="http://schemas.microsoft.com/office/powerpoint/2010/main" val="180291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3F166A-9026-2841-8C7B-9A54789DB4A2}"/>
              </a:ext>
            </a:extLst>
          </p:cNvPr>
          <p:cNvSpPr txBox="1"/>
          <p:nvPr/>
        </p:nvSpPr>
        <p:spPr>
          <a:xfrm>
            <a:off x="518160" y="239420"/>
            <a:ext cx="10466388" cy="523220"/>
          </a:xfrm>
          <a:prstGeom prst="rect">
            <a:avLst/>
          </a:prstGeom>
          <a:noFill/>
        </p:spPr>
        <p:txBody>
          <a:bodyPr wrap="square" rtlCol="0" anchor="t">
            <a:spAutoFit/>
          </a:bodyPr>
          <a:lstStyle/>
          <a:p>
            <a:pPr algn="ctr"/>
            <a:r>
              <a:rPr lang="en-US" sz="2800" dirty="0">
                <a:solidFill>
                  <a:srgbClr val="C00000"/>
                </a:solidFill>
              </a:rPr>
              <a:t>OOS: The phenomenon and the importance</a:t>
            </a:r>
            <a:endParaRPr lang="en-US" sz="2800" b="1" dirty="0">
              <a:solidFill>
                <a:srgbClr val="C00000"/>
              </a:solidFill>
            </a:endParaRPr>
          </a:p>
        </p:txBody>
      </p:sp>
      <p:sp>
        <p:nvSpPr>
          <p:cNvPr id="8" name="Content Placeholder 2">
            <a:extLst>
              <a:ext uri="{FF2B5EF4-FFF2-40B4-BE49-F238E27FC236}">
                <a16:creationId xmlns:a16="http://schemas.microsoft.com/office/drawing/2014/main" id="{4EC84E12-1485-7243-ABB0-E2A128B72170}"/>
              </a:ext>
            </a:extLst>
          </p:cNvPr>
          <p:cNvSpPr txBox="1">
            <a:spLocks/>
          </p:cNvSpPr>
          <p:nvPr/>
        </p:nvSpPr>
        <p:spPr>
          <a:xfrm>
            <a:off x="1356500" y="1281912"/>
            <a:ext cx="8789708" cy="49810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itchFamily="2" charset="2"/>
              <a:buChar char="Ø"/>
            </a:pPr>
            <a:r>
              <a:rPr lang="en-US" sz="2000" dirty="0"/>
              <a:t>OOS: An item is not available in a store; common phenomenon in retail world</a:t>
            </a:r>
          </a:p>
          <a:p>
            <a:pPr marL="342900" indent="-342900" algn="l">
              <a:buFont typeface="Wingdings" pitchFamily="2" charset="2"/>
              <a:buChar char="Ø"/>
            </a:pPr>
            <a:endParaRPr lang="en-US" sz="2000" dirty="0"/>
          </a:p>
          <a:p>
            <a:pPr marL="342900" indent="-342900" algn="l">
              <a:buFont typeface="Wingdings" pitchFamily="2" charset="2"/>
              <a:buChar char="Ø"/>
            </a:pPr>
            <a:r>
              <a:rPr lang="en-US" sz="2000" dirty="0"/>
              <a:t>Impacts</a:t>
            </a:r>
          </a:p>
          <a:p>
            <a:pPr marL="742950" lvl="1" indent="-285750" algn="l">
              <a:buFont typeface="Wingdings" pitchFamily="2" charset="2"/>
              <a:buChar char="Ø"/>
            </a:pPr>
            <a:r>
              <a:rPr lang="en-US" sz="1800" dirty="0"/>
              <a:t>Short term: Loss of sale; Demand transfer to similar items </a:t>
            </a:r>
          </a:p>
          <a:p>
            <a:pPr marL="742950" lvl="1" indent="-285750" algn="l">
              <a:buFont typeface="Wingdings" pitchFamily="2" charset="2"/>
              <a:buChar char="Ø"/>
            </a:pPr>
            <a:r>
              <a:rPr lang="en-US" sz="1800" dirty="0"/>
              <a:t>Long term: Impacts on brand image; disengaged and finally lost guests</a:t>
            </a:r>
          </a:p>
          <a:p>
            <a:pPr marL="800100" lvl="1" indent="-342900" algn="l">
              <a:buFont typeface="Wingdings" pitchFamily="2" charset="2"/>
              <a:buChar char="Ø"/>
            </a:pPr>
            <a:endParaRPr lang="en-US" dirty="0"/>
          </a:p>
          <a:p>
            <a:pPr marL="342900" indent="-342900" algn="l">
              <a:buFont typeface="Wingdings" pitchFamily="2" charset="2"/>
              <a:buChar char="Ø"/>
            </a:pPr>
            <a:r>
              <a:rPr lang="en-US" sz="2000" dirty="0"/>
              <a:t>Even a 1% decrease in OOS can have millions of dollar saving for a large retail organization like Target</a:t>
            </a:r>
          </a:p>
          <a:p>
            <a:pPr marL="342900" indent="-342900" algn="l">
              <a:buFont typeface="Wingdings" pitchFamily="2" charset="2"/>
              <a:buChar char="Ø"/>
            </a:pPr>
            <a:endParaRPr lang="en-US" sz="2000" dirty="0"/>
          </a:p>
          <a:p>
            <a:pPr marL="342900" indent="-342900" algn="l">
              <a:buFont typeface="Wingdings" pitchFamily="2" charset="2"/>
              <a:buChar char="Ø"/>
            </a:pPr>
            <a:r>
              <a:rPr lang="en-US" sz="2000" dirty="0"/>
              <a:t>Problem Statement :- Predicting out of stock of an item at a location</a:t>
            </a:r>
          </a:p>
          <a:p>
            <a:pPr marL="342900" indent="-342900" algn="l">
              <a:buFont typeface="Wingdings" pitchFamily="2" charset="2"/>
              <a:buChar char="Ø"/>
            </a:pPr>
            <a:endParaRPr lang="en-US" sz="2000" dirty="0"/>
          </a:p>
        </p:txBody>
      </p:sp>
    </p:spTree>
    <p:extLst>
      <p:ext uri="{BB962C8B-B14F-4D97-AF65-F5344CB8AC3E}">
        <p14:creationId xmlns:p14="http://schemas.microsoft.com/office/powerpoint/2010/main" val="220226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EDEB-CD35-F84E-8FC8-C2F35C4AFC2A}"/>
              </a:ext>
            </a:extLst>
          </p:cNvPr>
          <p:cNvSpPr>
            <a:spLocks noGrp="1"/>
          </p:cNvSpPr>
          <p:nvPr>
            <p:ph type="title"/>
          </p:nvPr>
        </p:nvSpPr>
        <p:spPr/>
        <p:txBody>
          <a:bodyPr/>
          <a:lstStyle/>
          <a:p>
            <a:pPr algn="ctr"/>
            <a:r>
              <a:rPr lang="en-US" dirty="0">
                <a:solidFill>
                  <a:srgbClr val="C00000"/>
                </a:solidFill>
              </a:rPr>
              <a:t>Scaling Up</a:t>
            </a:r>
          </a:p>
        </p:txBody>
      </p:sp>
      <p:sp>
        <p:nvSpPr>
          <p:cNvPr id="3" name="Content Placeholder 2">
            <a:extLst>
              <a:ext uri="{FF2B5EF4-FFF2-40B4-BE49-F238E27FC236}">
                <a16:creationId xmlns:a16="http://schemas.microsoft.com/office/drawing/2014/main" id="{AF1CDE42-0FDC-0A40-A4FA-45D2C79881AC}"/>
              </a:ext>
            </a:extLst>
          </p:cNvPr>
          <p:cNvSpPr>
            <a:spLocks noGrp="1"/>
          </p:cNvSpPr>
          <p:nvPr>
            <p:ph idx="1"/>
          </p:nvPr>
        </p:nvSpPr>
        <p:spPr>
          <a:xfrm>
            <a:off x="838200" y="1797978"/>
            <a:ext cx="10515600" cy="4635839"/>
          </a:xfrm>
        </p:spPr>
        <p:txBody>
          <a:bodyPr/>
          <a:lstStyle/>
          <a:p>
            <a:r>
              <a:rPr lang="en-US" dirty="0"/>
              <a:t>Successful experimentation with </a:t>
            </a:r>
            <a:r>
              <a:rPr lang="en-US" dirty="0" err="1"/>
              <a:t>SparkR</a:t>
            </a:r>
            <a:r>
              <a:rPr lang="en-US" dirty="0"/>
              <a:t> done.</a:t>
            </a:r>
          </a:p>
          <a:p>
            <a:r>
              <a:rPr lang="en-US" dirty="0"/>
              <a:t>Sparse data scenarios where model cannot be fitted require simpler fallback alternatives to estimate OOS probabilities.</a:t>
            </a:r>
          </a:p>
        </p:txBody>
      </p:sp>
    </p:spTree>
    <p:extLst>
      <p:ext uri="{BB962C8B-B14F-4D97-AF65-F5344CB8AC3E}">
        <p14:creationId xmlns:p14="http://schemas.microsoft.com/office/powerpoint/2010/main" val="370418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6905-39DF-F345-BE1A-0DEADE24A214}"/>
              </a:ext>
            </a:extLst>
          </p:cNvPr>
          <p:cNvSpPr>
            <a:spLocks noGrp="1"/>
          </p:cNvSpPr>
          <p:nvPr>
            <p:ph type="title"/>
          </p:nvPr>
        </p:nvSpPr>
        <p:spPr>
          <a:xfrm>
            <a:off x="838200" y="426771"/>
            <a:ext cx="10370906" cy="1042434"/>
          </a:xfrm>
        </p:spPr>
        <p:txBody>
          <a:bodyPr/>
          <a:lstStyle/>
          <a:p>
            <a:r>
              <a:rPr lang="en-US" dirty="0">
                <a:solidFill>
                  <a:srgbClr val="C00000"/>
                </a:solidFill>
              </a:rPr>
              <a:t>Learnings</a:t>
            </a:r>
          </a:p>
        </p:txBody>
      </p:sp>
      <p:sp>
        <p:nvSpPr>
          <p:cNvPr id="3" name="Content Placeholder 2">
            <a:extLst>
              <a:ext uri="{FF2B5EF4-FFF2-40B4-BE49-F238E27FC236}">
                <a16:creationId xmlns:a16="http://schemas.microsoft.com/office/drawing/2014/main" id="{1478E473-5399-AE4A-B9BC-ADCBC4147F8D}"/>
              </a:ext>
            </a:extLst>
          </p:cNvPr>
          <p:cNvSpPr>
            <a:spLocks noGrp="1"/>
          </p:cNvSpPr>
          <p:nvPr>
            <p:ph idx="1"/>
          </p:nvPr>
        </p:nvSpPr>
        <p:spPr>
          <a:xfrm>
            <a:off x="838200" y="1866721"/>
            <a:ext cx="10515600" cy="4351338"/>
          </a:xfrm>
        </p:spPr>
        <p:txBody>
          <a:bodyPr/>
          <a:lstStyle/>
          <a:p>
            <a:r>
              <a:rPr lang="en-US" dirty="0"/>
              <a:t>Preparation of data using Hive queries</a:t>
            </a:r>
          </a:p>
          <a:p>
            <a:r>
              <a:rPr lang="en-US" dirty="0"/>
              <a:t>Survival Analysis and its applications</a:t>
            </a:r>
          </a:p>
          <a:p>
            <a:r>
              <a:rPr lang="en-US" dirty="0"/>
              <a:t>Using </a:t>
            </a:r>
            <a:r>
              <a:rPr lang="en-US" dirty="0" err="1"/>
              <a:t>sparkR</a:t>
            </a:r>
            <a:r>
              <a:rPr lang="en-US" dirty="0"/>
              <a:t> and understanding its data flow.</a:t>
            </a:r>
          </a:p>
        </p:txBody>
      </p:sp>
    </p:spTree>
    <p:extLst>
      <p:ext uri="{BB962C8B-B14F-4D97-AF65-F5344CB8AC3E}">
        <p14:creationId xmlns:p14="http://schemas.microsoft.com/office/powerpoint/2010/main" val="374866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7A42-5B88-DD4D-AA5B-0EF0A8C70050}"/>
              </a:ext>
            </a:extLst>
          </p:cNvPr>
          <p:cNvSpPr>
            <a:spLocks noGrp="1"/>
          </p:cNvSpPr>
          <p:nvPr>
            <p:ph type="title"/>
          </p:nvPr>
        </p:nvSpPr>
        <p:spPr/>
        <p:txBody>
          <a:bodyPr/>
          <a:lstStyle/>
          <a:p>
            <a:r>
              <a:rPr lang="en-US" dirty="0">
                <a:solidFill>
                  <a:srgbClr val="C00000"/>
                </a:solidFill>
              </a:rPr>
              <a:t>Next steps</a:t>
            </a:r>
          </a:p>
        </p:txBody>
      </p:sp>
      <p:sp>
        <p:nvSpPr>
          <p:cNvPr id="3" name="Content Placeholder 2">
            <a:extLst>
              <a:ext uri="{FF2B5EF4-FFF2-40B4-BE49-F238E27FC236}">
                <a16:creationId xmlns:a16="http://schemas.microsoft.com/office/drawing/2014/main" id="{2E0CDCD9-4993-4B4F-B985-5D971B8BDB1E}"/>
              </a:ext>
            </a:extLst>
          </p:cNvPr>
          <p:cNvSpPr>
            <a:spLocks noGrp="1"/>
          </p:cNvSpPr>
          <p:nvPr>
            <p:ph idx="1"/>
          </p:nvPr>
        </p:nvSpPr>
        <p:spPr/>
        <p:txBody>
          <a:bodyPr/>
          <a:lstStyle/>
          <a:p>
            <a:r>
              <a:rPr lang="en-US" dirty="0"/>
              <a:t>Exploring a mixed effects model which considers an item as a random effect and other covariates as fixed effect at a location.</a:t>
            </a:r>
          </a:p>
          <a:p>
            <a:r>
              <a:rPr lang="en-US" dirty="0"/>
              <a:t>Exploring sparse data scenarios where discussed models cannot be fitted</a:t>
            </a:r>
          </a:p>
          <a:p>
            <a:endParaRPr lang="en-US" dirty="0"/>
          </a:p>
        </p:txBody>
      </p:sp>
    </p:spTree>
    <p:extLst>
      <p:ext uri="{BB962C8B-B14F-4D97-AF65-F5344CB8AC3E}">
        <p14:creationId xmlns:p14="http://schemas.microsoft.com/office/powerpoint/2010/main" val="370566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A7FAE-417E-3B4A-887F-F2F33A45B4A6}"/>
              </a:ext>
            </a:extLst>
          </p:cNvPr>
          <p:cNvSpPr>
            <a:spLocks noGrp="1"/>
          </p:cNvSpPr>
          <p:nvPr>
            <p:ph type="body" sz="quarter" idx="13"/>
          </p:nvPr>
        </p:nvSpPr>
        <p:spPr>
          <a:xfrm>
            <a:off x="2269225" y="2640620"/>
            <a:ext cx="9371685" cy="1143001"/>
          </a:xfrm>
        </p:spPr>
        <p:txBody>
          <a:bodyPr/>
          <a:lstStyle/>
          <a:p>
            <a:r>
              <a:rPr lang="en-US" dirty="0"/>
              <a:t>Appendix</a:t>
            </a:r>
          </a:p>
        </p:txBody>
      </p:sp>
    </p:spTree>
    <p:extLst>
      <p:ext uri="{BB962C8B-B14F-4D97-AF65-F5344CB8AC3E}">
        <p14:creationId xmlns:p14="http://schemas.microsoft.com/office/powerpoint/2010/main" val="32646362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8E4D-D67C-1846-9B38-99F9EC78B6A4}"/>
              </a:ext>
            </a:extLst>
          </p:cNvPr>
          <p:cNvSpPr>
            <a:spLocks noGrp="1"/>
          </p:cNvSpPr>
          <p:nvPr>
            <p:ph type="title"/>
          </p:nvPr>
        </p:nvSpPr>
        <p:spPr/>
        <p:txBody>
          <a:bodyPr/>
          <a:lstStyle/>
          <a:p>
            <a:r>
              <a:rPr lang="en-US" dirty="0">
                <a:solidFill>
                  <a:srgbClr val="C00000"/>
                </a:solidFill>
              </a:rPr>
              <a:t>Models</a:t>
            </a:r>
          </a:p>
        </p:txBody>
      </p:sp>
      <p:sp>
        <p:nvSpPr>
          <p:cNvPr id="3" name="Content Placeholder 2">
            <a:extLst>
              <a:ext uri="{FF2B5EF4-FFF2-40B4-BE49-F238E27FC236}">
                <a16:creationId xmlns:a16="http://schemas.microsoft.com/office/drawing/2014/main" id="{F87A0934-28C3-7E4A-BF5C-35373F1D8835}"/>
              </a:ext>
            </a:extLst>
          </p:cNvPr>
          <p:cNvSpPr>
            <a:spLocks noGrp="1"/>
          </p:cNvSpPr>
          <p:nvPr>
            <p:ph idx="1"/>
          </p:nvPr>
        </p:nvSpPr>
        <p:spPr/>
        <p:txBody>
          <a:bodyPr/>
          <a:lstStyle/>
          <a:p>
            <a:pPr marL="0" lvl="0" indent="0">
              <a:buNone/>
            </a:pPr>
            <a:r>
              <a:rPr lang="en-US" dirty="0"/>
              <a:t>Random Survival Forests</a:t>
            </a:r>
            <a:endParaRPr lang="en-IN" dirty="0"/>
          </a:p>
          <a:p>
            <a:r>
              <a:rPr lang="en-US" sz="2200" dirty="0"/>
              <a:t>These are similar to random forests but the split criteria is based on log rank statistic which is based on the log rank test for the equivalence of survival curves.</a:t>
            </a:r>
            <a:endParaRPr lang="en-IN" sz="2200" dirty="0"/>
          </a:p>
          <a:p>
            <a:r>
              <a:rPr lang="en-US" sz="2200" dirty="0"/>
              <a:t>Based on the leaf nodes we reach to we can estimate the cumulative hazard function using the points in the leaf nodes  and then using that we can estimate survival probabilities</a:t>
            </a:r>
            <a:endParaRPr lang="en-IN" sz="2200" dirty="0"/>
          </a:p>
          <a:p>
            <a:pPr marL="0" indent="0">
              <a:buNone/>
            </a:pPr>
            <a:r>
              <a:rPr lang="en-US" dirty="0" err="1"/>
              <a:t>BagEarth</a:t>
            </a:r>
            <a:endParaRPr lang="en-US" dirty="0"/>
          </a:p>
          <a:p>
            <a:r>
              <a:rPr lang="en-US" sz="2200" dirty="0"/>
              <a:t>This is bagging applied on Multivariate Additive Regression Splines.</a:t>
            </a:r>
          </a:p>
        </p:txBody>
      </p:sp>
    </p:spTree>
    <p:extLst>
      <p:ext uri="{BB962C8B-B14F-4D97-AF65-F5344CB8AC3E}">
        <p14:creationId xmlns:p14="http://schemas.microsoft.com/office/powerpoint/2010/main" val="193508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039E-2A93-C84E-98B3-B1D2C81E0CDB}"/>
              </a:ext>
            </a:extLst>
          </p:cNvPr>
          <p:cNvSpPr txBox="1">
            <a:spLocks/>
          </p:cNvSpPr>
          <p:nvPr/>
        </p:nvSpPr>
        <p:spPr>
          <a:xfrm>
            <a:off x="616449" y="172948"/>
            <a:ext cx="10149840" cy="863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dirty="0">
                <a:solidFill>
                  <a:srgbClr val="C00000"/>
                </a:solidFill>
              </a:rPr>
              <a:t>OOS and Survival analysis correspondence contd.</a:t>
            </a:r>
          </a:p>
        </p:txBody>
      </p:sp>
      <p:sp>
        <p:nvSpPr>
          <p:cNvPr id="3" name="Content Placeholder 2">
            <a:extLst>
              <a:ext uri="{FF2B5EF4-FFF2-40B4-BE49-F238E27FC236}">
                <a16:creationId xmlns:a16="http://schemas.microsoft.com/office/drawing/2014/main" id="{7CAF1D2B-B057-D746-9147-AED1AC6BF85A}"/>
              </a:ext>
            </a:extLst>
          </p:cNvPr>
          <p:cNvSpPr txBox="1">
            <a:spLocks/>
          </p:cNvSpPr>
          <p:nvPr/>
        </p:nvSpPr>
        <p:spPr>
          <a:xfrm>
            <a:off x="284480" y="944880"/>
            <a:ext cx="8999682" cy="547623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Though fundamentally similar, survival approach does not care for the run length of a “recurrent event” presence </a:t>
            </a:r>
          </a:p>
          <a:p>
            <a:pPr lvl="1"/>
            <a:r>
              <a:rPr lang="en-US" dirty="0"/>
              <a:t>How long the machine is down before next up state</a:t>
            </a:r>
          </a:p>
          <a:p>
            <a:pPr lvl="1"/>
            <a:r>
              <a:rPr lang="en-US" dirty="0"/>
              <a:t>How long the relapsed disease takes to subside and become dormant</a:t>
            </a:r>
          </a:p>
          <a:p>
            <a:pPr lvl="1"/>
            <a:endParaRPr lang="en-US" dirty="0"/>
          </a:p>
          <a:p>
            <a:r>
              <a:rPr lang="en-US" dirty="0"/>
              <a:t>OOS is also “OOS run length” agnostic</a:t>
            </a:r>
          </a:p>
          <a:p>
            <a:pPr lvl="1"/>
            <a:r>
              <a:rPr lang="en-US" dirty="0"/>
              <a:t>After replenishment of an OOS, start of sale for any item is a new start</a:t>
            </a:r>
          </a:p>
          <a:p>
            <a:endParaRPr lang="en-US" dirty="0"/>
          </a:p>
          <a:p>
            <a:r>
              <a:rPr lang="en-US" dirty="0"/>
              <a:t>We consider the start time of any OOS run as  the onset of recurrence and discard the  rest “in </a:t>
            </a:r>
            <a:r>
              <a:rPr lang="en-US" dirty="0" err="1"/>
              <a:t>oos</a:t>
            </a:r>
            <a:r>
              <a:rPr lang="en-US" dirty="0"/>
              <a:t>” sequence</a:t>
            </a:r>
          </a:p>
          <a:p>
            <a:pPr marL="0" indent="0">
              <a:buFont typeface="Arial" panose="020B0604020202020204" pitchFamily="34" charset="0"/>
              <a:buNone/>
            </a:pPr>
            <a:r>
              <a:rPr lang="en-US" dirty="0"/>
              <a:t> </a:t>
            </a:r>
          </a:p>
          <a:p>
            <a:pPr marL="457200" lvl="1" indent="0">
              <a:buFont typeface="Arial" panose="020B0604020202020204" pitchFamily="34" charset="0"/>
              <a:buNone/>
            </a:pPr>
            <a:r>
              <a:rPr lang="en-US" dirty="0"/>
              <a:t>So    1 1 0 0 0 0 1 0 1 1 1 1 1 0 0  is re-arranged as  1 0 0 0 0 1 0 1 0 0 </a:t>
            </a:r>
          </a:p>
          <a:p>
            <a:pPr marL="457200" lvl="1" indent="0">
              <a:buFont typeface="Arial" panose="020B0604020202020204" pitchFamily="34" charset="0"/>
              <a:buNone/>
            </a:pPr>
            <a:r>
              <a:rPr lang="en-US" b="1" dirty="0"/>
              <a:t>		</a:t>
            </a:r>
          </a:p>
          <a:p>
            <a:pPr marL="457200" lvl="1" indent="0">
              <a:buFont typeface="Arial" panose="020B0604020202020204" pitchFamily="34" charset="0"/>
              <a:buNone/>
            </a:pPr>
            <a:r>
              <a:rPr lang="en-US" b="1" dirty="0"/>
              <a:t>		ignored</a:t>
            </a:r>
          </a:p>
          <a:p>
            <a:endParaRPr lang="en-US" dirty="0"/>
          </a:p>
        </p:txBody>
      </p:sp>
      <p:grpSp>
        <p:nvGrpSpPr>
          <p:cNvPr id="4" name="Group 3">
            <a:extLst>
              <a:ext uri="{FF2B5EF4-FFF2-40B4-BE49-F238E27FC236}">
                <a16:creationId xmlns:a16="http://schemas.microsoft.com/office/drawing/2014/main" id="{05A347C0-3612-1D49-8264-59528AE96889}"/>
              </a:ext>
            </a:extLst>
          </p:cNvPr>
          <p:cNvGrpSpPr/>
          <p:nvPr/>
        </p:nvGrpSpPr>
        <p:grpSpPr>
          <a:xfrm>
            <a:off x="1562596" y="4976000"/>
            <a:ext cx="2400098" cy="825429"/>
            <a:chOff x="1063037" y="4196852"/>
            <a:chExt cx="2400098" cy="825429"/>
          </a:xfrm>
        </p:grpSpPr>
        <p:cxnSp>
          <p:nvCxnSpPr>
            <p:cNvPr id="5" name="Straight Arrow Connector 4">
              <a:extLst>
                <a:ext uri="{FF2B5EF4-FFF2-40B4-BE49-F238E27FC236}">
                  <a16:creationId xmlns:a16="http://schemas.microsoft.com/office/drawing/2014/main" id="{79EABCEC-49D1-C84E-A91A-C5BF89A16C6A}"/>
                </a:ext>
              </a:extLst>
            </p:cNvPr>
            <p:cNvCxnSpPr>
              <a:cxnSpLocks/>
            </p:cNvCxnSpPr>
            <p:nvPr/>
          </p:nvCxnSpPr>
          <p:spPr>
            <a:xfrm flipV="1">
              <a:off x="2357120" y="4583821"/>
              <a:ext cx="588014" cy="43846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5702C8-EA2F-FC44-858F-F82B019FAC13}"/>
                </a:ext>
              </a:extLst>
            </p:cNvPr>
            <p:cNvCxnSpPr>
              <a:cxnSpLocks/>
            </p:cNvCxnSpPr>
            <p:nvPr/>
          </p:nvCxnSpPr>
          <p:spPr>
            <a:xfrm flipH="1" flipV="1">
              <a:off x="1245917" y="4582513"/>
              <a:ext cx="686914" cy="4222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E1A7C9D-91EE-224C-BA11-1094E54EB1EE}"/>
                </a:ext>
              </a:extLst>
            </p:cNvPr>
            <p:cNvSpPr/>
            <p:nvPr/>
          </p:nvSpPr>
          <p:spPr>
            <a:xfrm>
              <a:off x="2707100" y="4196852"/>
              <a:ext cx="756035" cy="480630"/>
            </a:xfrm>
            <a:prstGeom prst="ellipse">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4EC5809-17C0-7941-950A-435B99D31AEB}"/>
                </a:ext>
              </a:extLst>
            </p:cNvPr>
            <p:cNvSpPr/>
            <p:nvPr/>
          </p:nvSpPr>
          <p:spPr>
            <a:xfrm>
              <a:off x="1063037" y="4309230"/>
              <a:ext cx="182880" cy="273283"/>
            </a:xfrm>
            <a:prstGeom prst="ellipse">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378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A05-104C-3042-9176-A2D5744418E6}"/>
              </a:ext>
            </a:extLst>
          </p:cNvPr>
          <p:cNvSpPr>
            <a:spLocks noGrp="1"/>
          </p:cNvSpPr>
          <p:nvPr>
            <p:ph type="title"/>
          </p:nvPr>
        </p:nvSpPr>
        <p:spPr>
          <a:xfrm>
            <a:off x="838200" y="231561"/>
            <a:ext cx="10298987" cy="836951"/>
          </a:xfrm>
        </p:spPr>
        <p:txBody>
          <a:bodyPr/>
          <a:lstStyle/>
          <a:p>
            <a:r>
              <a:rPr lang="en-US" dirty="0">
                <a:solidFill>
                  <a:srgbClr val="C00000"/>
                </a:solidFill>
              </a:rPr>
              <a:t>References</a:t>
            </a:r>
          </a:p>
        </p:txBody>
      </p:sp>
      <p:sp>
        <p:nvSpPr>
          <p:cNvPr id="3" name="Content Placeholder 2">
            <a:extLst>
              <a:ext uri="{FF2B5EF4-FFF2-40B4-BE49-F238E27FC236}">
                <a16:creationId xmlns:a16="http://schemas.microsoft.com/office/drawing/2014/main" id="{E5CAA1BB-356F-8147-8A3D-F5DAD5392CAF}"/>
              </a:ext>
            </a:extLst>
          </p:cNvPr>
          <p:cNvSpPr>
            <a:spLocks noGrp="1"/>
          </p:cNvSpPr>
          <p:nvPr>
            <p:ph idx="1"/>
          </p:nvPr>
        </p:nvSpPr>
        <p:spPr>
          <a:xfrm>
            <a:off x="838200" y="1068512"/>
            <a:ext cx="10515600" cy="4351338"/>
          </a:xfrm>
        </p:spPr>
        <p:txBody>
          <a:bodyPr/>
          <a:lstStyle/>
          <a:p>
            <a:r>
              <a:rPr lang="en-US" dirty="0"/>
              <a:t>Code - </a:t>
            </a:r>
            <a:r>
              <a:rPr lang="en-IN" dirty="0">
                <a:hlinkClick r:id="rId2"/>
              </a:rPr>
              <a:t>https://git.target.com/Z004189/OOS_Exploration</a:t>
            </a:r>
            <a:endParaRPr lang="en-US" dirty="0"/>
          </a:p>
        </p:txBody>
      </p:sp>
    </p:spTree>
    <p:extLst>
      <p:ext uri="{BB962C8B-B14F-4D97-AF65-F5344CB8AC3E}">
        <p14:creationId xmlns:p14="http://schemas.microsoft.com/office/powerpoint/2010/main" val="66799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D21E5E7E-89E5-6A4C-BC0A-A1105CE4766A}"/>
              </a:ext>
            </a:extLst>
          </p:cNvPr>
          <p:cNvSpPr txBox="1">
            <a:spLocks/>
          </p:cNvSpPr>
          <p:nvPr/>
        </p:nvSpPr>
        <p:spPr>
          <a:xfrm>
            <a:off x="677331" y="359529"/>
            <a:ext cx="10226640" cy="108154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C00000"/>
                </a:solidFill>
              </a:rPr>
              <a:t>Divisions and Departments with High Out of Stock Occurrences</a:t>
            </a:r>
          </a:p>
        </p:txBody>
      </p:sp>
      <p:graphicFrame>
        <p:nvGraphicFramePr>
          <p:cNvPr id="2" name="Diagram 1">
            <a:extLst>
              <a:ext uri="{FF2B5EF4-FFF2-40B4-BE49-F238E27FC236}">
                <a16:creationId xmlns:a16="http://schemas.microsoft.com/office/drawing/2014/main" id="{988D2DE9-15C6-844D-A2D0-81FEB4C4A778}"/>
              </a:ext>
            </a:extLst>
          </p:cNvPr>
          <p:cNvGraphicFramePr/>
          <p:nvPr>
            <p:extLst>
              <p:ext uri="{D42A27DB-BD31-4B8C-83A1-F6EECF244321}">
                <p14:modId xmlns:p14="http://schemas.microsoft.com/office/powerpoint/2010/main" val="1256874572"/>
              </p:ext>
            </p:extLst>
          </p:nvPr>
        </p:nvGraphicFramePr>
        <p:xfrm>
          <a:off x="1672948" y="1811859"/>
          <a:ext cx="8894903" cy="698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6" name="Diagram 35">
            <a:extLst>
              <a:ext uri="{FF2B5EF4-FFF2-40B4-BE49-F238E27FC236}">
                <a16:creationId xmlns:a16="http://schemas.microsoft.com/office/drawing/2014/main" id="{7D624348-CAF0-7044-983C-9EC242759641}"/>
              </a:ext>
            </a:extLst>
          </p:cNvPr>
          <p:cNvGraphicFramePr/>
          <p:nvPr>
            <p:extLst>
              <p:ext uri="{D42A27DB-BD31-4B8C-83A1-F6EECF244321}">
                <p14:modId xmlns:p14="http://schemas.microsoft.com/office/powerpoint/2010/main" val="3031050093"/>
              </p:ext>
            </p:extLst>
          </p:nvPr>
        </p:nvGraphicFramePr>
        <p:xfrm>
          <a:off x="1672948" y="2881503"/>
          <a:ext cx="8894903" cy="625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7" name="Diagram 36">
            <a:extLst>
              <a:ext uri="{FF2B5EF4-FFF2-40B4-BE49-F238E27FC236}">
                <a16:creationId xmlns:a16="http://schemas.microsoft.com/office/drawing/2014/main" id="{A18BADDB-F040-AC4E-AA2D-C7304A3F8AF9}"/>
              </a:ext>
            </a:extLst>
          </p:cNvPr>
          <p:cNvGraphicFramePr/>
          <p:nvPr>
            <p:extLst>
              <p:ext uri="{D42A27DB-BD31-4B8C-83A1-F6EECF244321}">
                <p14:modId xmlns:p14="http://schemas.microsoft.com/office/powerpoint/2010/main" val="3025499893"/>
              </p:ext>
            </p:extLst>
          </p:nvPr>
        </p:nvGraphicFramePr>
        <p:xfrm>
          <a:off x="1672948" y="3794375"/>
          <a:ext cx="8894903" cy="625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80907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0142BF-D8C6-784C-9633-6E63A6259D1A}"/>
              </a:ext>
            </a:extLst>
          </p:cNvPr>
          <p:cNvPicPr>
            <a:picLocks noChangeAspect="1"/>
          </p:cNvPicPr>
          <p:nvPr/>
        </p:nvPicPr>
        <p:blipFill>
          <a:blip r:embed="rId2"/>
          <a:stretch>
            <a:fillRect/>
          </a:stretch>
        </p:blipFill>
        <p:spPr>
          <a:xfrm>
            <a:off x="308224" y="257915"/>
            <a:ext cx="6092575" cy="4559344"/>
          </a:xfrm>
          <a:prstGeom prst="rect">
            <a:avLst/>
          </a:prstGeom>
        </p:spPr>
      </p:pic>
      <p:pic>
        <p:nvPicPr>
          <p:cNvPr id="4" name="Picture 3">
            <a:extLst>
              <a:ext uri="{FF2B5EF4-FFF2-40B4-BE49-F238E27FC236}">
                <a16:creationId xmlns:a16="http://schemas.microsoft.com/office/drawing/2014/main" id="{0B40146A-6A39-8842-80AD-C28E1D12556C}"/>
              </a:ext>
            </a:extLst>
          </p:cNvPr>
          <p:cNvPicPr>
            <a:picLocks noChangeAspect="1"/>
          </p:cNvPicPr>
          <p:nvPr/>
        </p:nvPicPr>
        <p:blipFill>
          <a:blip r:embed="rId3"/>
          <a:stretch>
            <a:fillRect/>
          </a:stretch>
        </p:blipFill>
        <p:spPr>
          <a:xfrm>
            <a:off x="6125038" y="311428"/>
            <a:ext cx="5949556" cy="4452317"/>
          </a:xfrm>
          <a:prstGeom prst="rect">
            <a:avLst/>
          </a:prstGeom>
        </p:spPr>
      </p:pic>
    </p:spTree>
    <p:extLst>
      <p:ext uri="{BB962C8B-B14F-4D97-AF65-F5344CB8AC3E}">
        <p14:creationId xmlns:p14="http://schemas.microsoft.com/office/powerpoint/2010/main" val="72466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66EF1D-E5EC-5E4C-BA31-BFE821A8DD01}"/>
              </a:ext>
            </a:extLst>
          </p:cNvPr>
          <p:cNvSpPr/>
          <p:nvPr/>
        </p:nvSpPr>
        <p:spPr>
          <a:xfrm>
            <a:off x="1259572" y="501134"/>
            <a:ext cx="8199060" cy="523220"/>
          </a:xfrm>
          <a:prstGeom prst="rect">
            <a:avLst/>
          </a:prstGeom>
        </p:spPr>
        <p:txBody>
          <a:bodyPr wrap="square">
            <a:spAutoFit/>
          </a:bodyPr>
          <a:lstStyle/>
          <a:p>
            <a:pPr algn="ctr"/>
            <a:r>
              <a:rPr lang="en-US" sz="2800" dirty="0">
                <a:solidFill>
                  <a:srgbClr val="C00000"/>
                </a:solidFill>
              </a:rPr>
              <a:t>Defining Out of Stock</a:t>
            </a:r>
          </a:p>
        </p:txBody>
      </p:sp>
      <p:sp>
        <p:nvSpPr>
          <p:cNvPr id="7" name="TextBox 6">
            <a:extLst>
              <a:ext uri="{FF2B5EF4-FFF2-40B4-BE49-F238E27FC236}">
                <a16:creationId xmlns:a16="http://schemas.microsoft.com/office/drawing/2014/main" id="{429C9741-86F4-FA45-9B13-1C7E9111E0B8}"/>
              </a:ext>
            </a:extLst>
          </p:cNvPr>
          <p:cNvSpPr txBox="1"/>
          <p:nvPr/>
        </p:nvSpPr>
        <p:spPr>
          <a:xfrm>
            <a:off x="580102" y="1304037"/>
            <a:ext cx="10849898" cy="2800767"/>
          </a:xfrm>
          <a:prstGeom prst="rect">
            <a:avLst/>
          </a:prstGeom>
          <a:noFill/>
        </p:spPr>
        <p:txBody>
          <a:bodyPr wrap="square" rtlCol="0">
            <a:spAutoFit/>
          </a:bodyPr>
          <a:lstStyle/>
          <a:p>
            <a:pPr marL="285750" indent="-285750">
              <a:buFont typeface="Wingdings" pitchFamily="2" charset="2"/>
              <a:buChar char="Ø"/>
            </a:pPr>
            <a:r>
              <a:rPr lang="en-US" sz="2200" dirty="0"/>
              <a:t>OOS is when beginning of hand quantity &lt;= 0</a:t>
            </a:r>
          </a:p>
          <a:p>
            <a:endParaRPr lang="en-US" sz="2200" dirty="0"/>
          </a:p>
          <a:p>
            <a:pPr marL="285750" indent="-285750">
              <a:buFont typeface="Wingdings" pitchFamily="2" charset="2"/>
              <a:buChar char="Ø"/>
            </a:pPr>
            <a:r>
              <a:rPr lang="en-US" sz="2200" dirty="0"/>
              <a:t>OOS data is in terms of “stock on hand” and “</a:t>
            </a:r>
            <a:r>
              <a:rPr lang="en-US" sz="2200" dirty="0" err="1"/>
              <a:t>istk_appl_f</a:t>
            </a:r>
            <a:r>
              <a:rPr lang="en-US" sz="2200" dirty="0"/>
              <a:t>” status at item-store-day level.</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The above data is reliable (or “tracked”) when </a:t>
            </a:r>
            <a:r>
              <a:rPr lang="en-US" sz="2200" dirty="0" err="1"/>
              <a:t>istk_appl_f</a:t>
            </a:r>
            <a:r>
              <a:rPr lang="en-US" sz="2200" dirty="0"/>
              <a:t> = 1; else we do a rough filling based on sales data</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We consider (1,0) representation of item being OOS/in-stock.</a:t>
            </a:r>
          </a:p>
        </p:txBody>
      </p:sp>
    </p:spTree>
    <p:extLst>
      <p:ext uri="{BB962C8B-B14F-4D97-AF65-F5344CB8AC3E}">
        <p14:creationId xmlns:p14="http://schemas.microsoft.com/office/powerpoint/2010/main" val="372817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D11B1-FE8A-4E45-B76C-E91C57E4A207}"/>
              </a:ext>
            </a:extLst>
          </p:cNvPr>
          <p:cNvGraphicFramePr/>
          <p:nvPr>
            <p:extLst>
              <p:ext uri="{D42A27DB-BD31-4B8C-83A1-F6EECF244321}">
                <p14:modId xmlns:p14="http://schemas.microsoft.com/office/powerpoint/2010/main" val="4004957360"/>
              </p:ext>
            </p:extLst>
          </p:nvPr>
        </p:nvGraphicFramePr>
        <p:xfrm>
          <a:off x="265470" y="1799302"/>
          <a:ext cx="3490452" cy="4424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5E28ECC-2322-0843-9343-9E16EFAF88A0}"/>
              </a:ext>
            </a:extLst>
          </p:cNvPr>
          <p:cNvGraphicFramePr/>
          <p:nvPr>
            <p:extLst>
              <p:ext uri="{D42A27DB-BD31-4B8C-83A1-F6EECF244321}">
                <p14:modId xmlns:p14="http://schemas.microsoft.com/office/powerpoint/2010/main" val="3058077886"/>
              </p:ext>
            </p:extLst>
          </p:nvPr>
        </p:nvGraphicFramePr>
        <p:xfrm>
          <a:off x="3962398" y="1956619"/>
          <a:ext cx="3937821" cy="426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5658F1C4-0B62-2B4F-9E76-A93295B180EC}"/>
              </a:ext>
            </a:extLst>
          </p:cNvPr>
          <p:cNvGraphicFramePr/>
          <p:nvPr>
            <p:extLst>
              <p:ext uri="{D42A27DB-BD31-4B8C-83A1-F6EECF244321}">
                <p14:modId xmlns:p14="http://schemas.microsoft.com/office/powerpoint/2010/main" val="4028700237"/>
              </p:ext>
            </p:extLst>
          </p:nvPr>
        </p:nvGraphicFramePr>
        <p:xfrm>
          <a:off x="8106695" y="1956619"/>
          <a:ext cx="3937821" cy="4267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Oval 7">
            <a:extLst>
              <a:ext uri="{FF2B5EF4-FFF2-40B4-BE49-F238E27FC236}">
                <a16:creationId xmlns:a16="http://schemas.microsoft.com/office/drawing/2014/main" id="{CD03A7A3-ED05-CF49-88C7-F1E5CF178960}"/>
              </a:ext>
            </a:extLst>
          </p:cNvPr>
          <p:cNvSpPr/>
          <p:nvPr/>
        </p:nvSpPr>
        <p:spPr>
          <a:xfrm>
            <a:off x="508664" y="2411688"/>
            <a:ext cx="516503" cy="500792"/>
          </a:xfrm>
          <a:prstGeom prst="ellipse">
            <a:avLst/>
          </a:prstGeom>
          <a:blipFill>
            <a:blip r:embed="rId17">
              <a:extLst>
                <a:ext uri="{28A0092B-C50C-407E-A947-70E740481C1C}">
                  <a14:useLocalDpi xmlns:a14="http://schemas.microsoft.com/office/drawing/2010/main" val="0"/>
                </a:ext>
              </a:extLst>
            </a:blip>
            <a:srcRect/>
            <a:stretch>
              <a:fillRect l="-21000" r="-2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Oval 8">
            <a:extLst>
              <a:ext uri="{FF2B5EF4-FFF2-40B4-BE49-F238E27FC236}">
                <a16:creationId xmlns:a16="http://schemas.microsoft.com/office/drawing/2014/main" id="{10F56B3B-C6ED-7846-A390-29DAF21DBA4C}"/>
              </a:ext>
            </a:extLst>
          </p:cNvPr>
          <p:cNvSpPr/>
          <p:nvPr/>
        </p:nvSpPr>
        <p:spPr>
          <a:xfrm>
            <a:off x="11235658" y="2411688"/>
            <a:ext cx="516503" cy="500792"/>
          </a:xfrm>
          <a:prstGeom prst="ellipse">
            <a:avLst/>
          </a:prstGeom>
          <a:blipFill>
            <a:blip r:embed="rId17">
              <a:extLst>
                <a:ext uri="{28A0092B-C50C-407E-A947-70E740481C1C}">
                  <a14:useLocalDpi xmlns:a14="http://schemas.microsoft.com/office/drawing/2010/main" val="0"/>
                </a:ext>
              </a:extLst>
            </a:blip>
            <a:srcRect/>
            <a:stretch>
              <a:fillRect l="-21000" r="-2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TextBox 9">
            <a:extLst>
              <a:ext uri="{FF2B5EF4-FFF2-40B4-BE49-F238E27FC236}">
                <a16:creationId xmlns:a16="http://schemas.microsoft.com/office/drawing/2014/main" id="{3D7BCF1E-966C-C546-AA66-A368EF328072}"/>
              </a:ext>
            </a:extLst>
          </p:cNvPr>
          <p:cNvSpPr txBox="1"/>
          <p:nvPr/>
        </p:nvSpPr>
        <p:spPr>
          <a:xfrm>
            <a:off x="3040624" y="698090"/>
            <a:ext cx="5781368" cy="646331"/>
          </a:xfrm>
          <a:prstGeom prst="rect">
            <a:avLst/>
          </a:prstGeom>
          <a:noFill/>
        </p:spPr>
        <p:txBody>
          <a:bodyPr wrap="square" rtlCol="0">
            <a:spAutoFit/>
          </a:bodyPr>
          <a:lstStyle/>
          <a:p>
            <a:pPr algn="ctr"/>
            <a:r>
              <a:rPr lang="en-US" sz="3600" dirty="0">
                <a:solidFill>
                  <a:srgbClr val="C00000"/>
                </a:solidFill>
              </a:rPr>
              <a:t>Data Preparation</a:t>
            </a:r>
          </a:p>
        </p:txBody>
      </p:sp>
    </p:spTree>
    <p:extLst>
      <p:ext uri="{BB962C8B-B14F-4D97-AF65-F5344CB8AC3E}">
        <p14:creationId xmlns:p14="http://schemas.microsoft.com/office/powerpoint/2010/main" val="758191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27F8-2FF7-4D4D-BD24-9E6EC9D4A8FE}"/>
              </a:ext>
            </a:extLst>
          </p:cNvPr>
          <p:cNvSpPr>
            <a:spLocks noGrp="1"/>
          </p:cNvSpPr>
          <p:nvPr>
            <p:ph type="ctrTitle"/>
          </p:nvPr>
        </p:nvSpPr>
        <p:spPr>
          <a:xfrm>
            <a:off x="1071716" y="188297"/>
            <a:ext cx="8809703" cy="706437"/>
          </a:xfrm>
        </p:spPr>
        <p:txBody>
          <a:bodyPr>
            <a:normAutofit/>
          </a:bodyPr>
          <a:lstStyle/>
          <a:p>
            <a:r>
              <a:rPr lang="en-US" sz="3600" dirty="0">
                <a:solidFill>
                  <a:srgbClr val="C00000"/>
                </a:solidFill>
              </a:rPr>
              <a:t>OOS and Survival analysis correspondence</a:t>
            </a:r>
          </a:p>
        </p:txBody>
      </p:sp>
      <p:sp>
        <p:nvSpPr>
          <p:cNvPr id="3" name="Subtitle 2">
            <a:extLst>
              <a:ext uri="{FF2B5EF4-FFF2-40B4-BE49-F238E27FC236}">
                <a16:creationId xmlns:a16="http://schemas.microsoft.com/office/drawing/2014/main" id="{C7EB585B-1F31-B442-887A-9099974B5F6E}"/>
              </a:ext>
            </a:extLst>
          </p:cNvPr>
          <p:cNvSpPr>
            <a:spLocks noGrp="1"/>
          </p:cNvSpPr>
          <p:nvPr>
            <p:ph type="subTitle" idx="1"/>
          </p:nvPr>
        </p:nvSpPr>
        <p:spPr>
          <a:xfrm>
            <a:off x="816076" y="1399610"/>
            <a:ext cx="9851924" cy="4283434"/>
          </a:xfrm>
        </p:spPr>
        <p:txBody>
          <a:bodyPr>
            <a:noAutofit/>
          </a:bodyPr>
          <a:lstStyle/>
          <a:p>
            <a:pPr marL="342900" lvl="0" indent="-342900" algn="l" defTabSz="457200">
              <a:lnSpc>
                <a:spcPct val="100000"/>
              </a:lnSpc>
              <a:buClr>
                <a:srgbClr val="90C226"/>
              </a:buClr>
              <a:buSzPct val="80000"/>
              <a:buFont typeface="Wingdings 3" charset="2"/>
              <a:buChar char=""/>
            </a:pPr>
            <a:r>
              <a:rPr lang="en-US" sz="2000" dirty="0">
                <a:solidFill>
                  <a:prstClr val="black">
                    <a:lumMod val="75000"/>
                    <a:lumOff val="25000"/>
                  </a:prstClr>
                </a:solidFill>
                <a:latin typeface="Trebuchet MS" panose="020B0603020202020204"/>
              </a:rPr>
              <a:t>In both the cases we are interested in next event’s occurrence and first principle based approach points towards a time to event model </a:t>
            </a:r>
          </a:p>
          <a:p>
            <a:pPr lvl="0" algn="l" defTabSz="457200">
              <a:lnSpc>
                <a:spcPct val="100000"/>
              </a:lnSpc>
              <a:buClr>
                <a:srgbClr val="90C226"/>
              </a:buClr>
              <a:buSzPct val="80000"/>
            </a:pPr>
            <a:endParaRPr lang="en-US" sz="2000" dirty="0">
              <a:solidFill>
                <a:prstClr val="black">
                  <a:lumMod val="75000"/>
                  <a:lumOff val="25000"/>
                </a:prstClr>
              </a:solidFill>
              <a:latin typeface="Trebuchet MS" panose="020B0603020202020204"/>
            </a:endParaRPr>
          </a:p>
          <a:p>
            <a:pPr marL="342900" lvl="0" indent="-342900" algn="l" defTabSz="457200">
              <a:lnSpc>
                <a:spcPct val="100000"/>
              </a:lnSpc>
              <a:buClr>
                <a:srgbClr val="90C226"/>
              </a:buClr>
              <a:buSzPct val="80000"/>
              <a:buFont typeface="Wingdings 3" charset="2"/>
              <a:buChar char=""/>
            </a:pPr>
            <a:r>
              <a:rPr lang="en-US" sz="2000" dirty="0">
                <a:solidFill>
                  <a:prstClr val="black">
                    <a:lumMod val="75000"/>
                    <a:lumOff val="25000"/>
                  </a:prstClr>
                </a:solidFill>
                <a:latin typeface="Trebuchet MS" panose="020B0603020202020204"/>
              </a:rPr>
              <a:t>Chances of Survival decreases where as chance of OOS increases over time from current state</a:t>
            </a:r>
          </a:p>
          <a:p>
            <a:pPr marL="342900" lvl="0" indent="-342900" algn="l" defTabSz="457200">
              <a:lnSpc>
                <a:spcPct val="100000"/>
              </a:lnSpc>
              <a:buClr>
                <a:srgbClr val="90C226"/>
              </a:buClr>
              <a:buSzPct val="80000"/>
              <a:buFont typeface="Wingdings 3" charset="2"/>
              <a:buChar char=""/>
            </a:pPr>
            <a:endParaRPr lang="en-US" sz="2000" dirty="0">
              <a:solidFill>
                <a:prstClr val="black">
                  <a:lumMod val="75000"/>
                  <a:lumOff val="25000"/>
                </a:prstClr>
              </a:solidFill>
              <a:latin typeface="Trebuchet MS" panose="020B0603020202020204"/>
            </a:endParaRPr>
          </a:p>
          <a:p>
            <a:pPr marL="342900" lvl="0" indent="-342900" algn="l" defTabSz="457200">
              <a:lnSpc>
                <a:spcPct val="100000"/>
              </a:lnSpc>
              <a:buClr>
                <a:srgbClr val="90C226"/>
              </a:buClr>
              <a:buSzPct val="80000"/>
              <a:buFont typeface="Wingdings 3" charset="2"/>
              <a:buChar char=""/>
            </a:pPr>
            <a:r>
              <a:rPr lang="en-US" sz="2000" b="1" dirty="0">
                <a:solidFill>
                  <a:prstClr val="black">
                    <a:lumMod val="75000"/>
                    <a:lumOff val="25000"/>
                  </a:prstClr>
                </a:solidFill>
                <a:latin typeface="Trebuchet MS" panose="020B0603020202020204"/>
              </a:rPr>
              <a:t>Using our definition of in-stock=0 and OOS=1 leads us to</a:t>
            </a:r>
          </a:p>
          <a:p>
            <a:pPr lvl="1" algn="l" defTabSz="457200">
              <a:lnSpc>
                <a:spcPct val="100000"/>
              </a:lnSpc>
              <a:spcBef>
                <a:spcPts val="1000"/>
              </a:spcBef>
              <a:buClr>
                <a:srgbClr val="90C226"/>
              </a:buClr>
              <a:buSzPct val="80000"/>
            </a:pPr>
            <a:r>
              <a:rPr lang="en-US" b="1" dirty="0">
                <a:solidFill>
                  <a:prstClr val="black">
                    <a:lumMod val="75000"/>
                    <a:lumOff val="25000"/>
                  </a:prstClr>
                </a:solidFill>
                <a:latin typeface="Trebuchet MS" panose="020B0603020202020204"/>
              </a:rPr>
              <a:t>       Survival Probability = 1- OOS probability</a:t>
            </a:r>
          </a:p>
          <a:p>
            <a:pPr lvl="1" algn="l" defTabSz="457200">
              <a:lnSpc>
                <a:spcPct val="100000"/>
              </a:lnSpc>
              <a:spcBef>
                <a:spcPts val="1000"/>
              </a:spcBef>
              <a:buClr>
                <a:srgbClr val="90C226"/>
              </a:buClr>
              <a:buSzPct val="80000"/>
            </a:pPr>
            <a:endParaRPr lang="en-US" b="1" dirty="0">
              <a:solidFill>
                <a:prstClr val="black">
                  <a:lumMod val="75000"/>
                  <a:lumOff val="25000"/>
                </a:prstClr>
              </a:solidFill>
              <a:latin typeface="Trebuchet MS" panose="020B0603020202020204"/>
            </a:endParaRPr>
          </a:p>
          <a:p>
            <a:pPr marL="342900" lvl="0" indent="-342900" algn="l" defTabSz="457200">
              <a:lnSpc>
                <a:spcPct val="100000"/>
              </a:lnSpc>
              <a:buClr>
                <a:srgbClr val="90C226"/>
              </a:buClr>
              <a:buSzPct val="80000"/>
              <a:buFont typeface="Wingdings 3" charset="2"/>
              <a:buChar char=""/>
            </a:pPr>
            <a:r>
              <a:rPr lang="en-US" sz="2000" dirty="0">
                <a:solidFill>
                  <a:prstClr val="black">
                    <a:lumMod val="75000"/>
                    <a:lumOff val="25000"/>
                  </a:prstClr>
                </a:solidFill>
                <a:latin typeface="Trebuchet MS" panose="020B0603020202020204"/>
              </a:rPr>
              <a:t>Objective: Leverage survival analysis to predict OOS</a:t>
            </a:r>
            <a:endParaRPr lang="en-US" sz="1800" dirty="0">
              <a:solidFill>
                <a:prstClr val="black">
                  <a:lumMod val="75000"/>
                  <a:lumOff val="25000"/>
                </a:prstClr>
              </a:solidFill>
              <a:latin typeface="Trebuchet MS" panose="020B0603020202020204"/>
            </a:endParaRPr>
          </a:p>
          <a:p>
            <a:pPr algn="l"/>
            <a:endParaRPr lang="en-US" sz="1800" dirty="0"/>
          </a:p>
        </p:txBody>
      </p:sp>
    </p:spTree>
    <p:extLst>
      <p:ext uri="{BB962C8B-B14F-4D97-AF65-F5344CB8AC3E}">
        <p14:creationId xmlns:p14="http://schemas.microsoft.com/office/powerpoint/2010/main" val="106060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5F24-F5F3-6140-8C28-DDDECCF67594}"/>
              </a:ext>
            </a:extLst>
          </p:cNvPr>
          <p:cNvSpPr txBox="1">
            <a:spLocks/>
          </p:cNvSpPr>
          <p:nvPr/>
        </p:nvSpPr>
        <p:spPr>
          <a:xfrm>
            <a:off x="677334" y="372449"/>
            <a:ext cx="8596668" cy="7213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rPr>
              <a:t>Some important terms</a:t>
            </a:r>
          </a:p>
        </p:txBody>
      </p:sp>
      <p:sp>
        <p:nvSpPr>
          <p:cNvPr id="3" name="Content Placeholder 2">
            <a:extLst>
              <a:ext uri="{FF2B5EF4-FFF2-40B4-BE49-F238E27FC236}">
                <a16:creationId xmlns:a16="http://schemas.microsoft.com/office/drawing/2014/main" id="{8D875A40-EE80-F243-BA0E-2804F4B8D9F8}"/>
              </a:ext>
            </a:extLst>
          </p:cNvPr>
          <p:cNvSpPr txBox="1">
            <a:spLocks/>
          </p:cNvSpPr>
          <p:nvPr/>
        </p:nvSpPr>
        <p:spPr>
          <a:xfrm>
            <a:off x="677334" y="1209039"/>
            <a:ext cx="10737918" cy="48672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Hazard = Instantaneous risk/intensity = </a:t>
            </a:r>
            <a:r>
              <a:rPr lang="en-US" sz="2400" i="1" dirty="0"/>
              <a:t>h</a:t>
            </a:r>
            <a:r>
              <a:rPr lang="en-US" sz="2400" dirty="0"/>
              <a:t>(</a:t>
            </a:r>
            <a:r>
              <a:rPr lang="en-US" sz="2400" i="1" dirty="0"/>
              <a:t>t</a:t>
            </a:r>
            <a:r>
              <a:rPr lang="en-US" sz="2400" dirty="0"/>
              <a:t>) </a:t>
            </a:r>
          </a:p>
          <a:p>
            <a:pPr marL="0" indent="0">
              <a:buFont typeface="Arial" panose="020B0604020202020204" pitchFamily="34" charset="0"/>
              <a:buNone/>
            </a:pPr>
            <a:endParaRPr lang="en-US" sz="2400" i="1" dirty="0"/>
          </a:p>
          <a:p>
            <a:pPr marL="0" indent="0">
              <a:buFont typeface="Arial" panose="020B0604020202020204" pitchFamily="34" charset="0"/>
              <a:buNone/>
            </a:pPr>
            <a:endParaRPr lang="en-US" sz="2400" i="1" dirty="0"/>
          </a:p>
          <a:p>
            <a:pPr lvl="1"/>
            <a:r>
              <a:rPr lang="en-US" i="1" dirty="0"/>
              <a:t>Here P(t &lt;= T &lt;= </a:t>
            </a:r>
            <a:r>
              <a:rPr lang="en-US" i="1" dirty="0" err="1"/>
              <a:t>t+dt</a:t>
            </a:r>
            <a:r>
              <a:rPr lang="en-US" i="1" dirty="0"/>
              <a:t>). =&gt; the chance that there will be no </a:t>
            </a:r>
            <a:r>
              <a:rPr lang="en-US" i="1" dirty="0" err="1"/>
              <a:t>oos</a:t>
            </a:r>
            <a:r>
              <a:rPr lang="en-US" i="1" dirty="0"/>
              <a:t> till </a:t>
            </a:r>
            <a:r>
              <a:rPr lang="en-US" i="1" dirty="0" err="1"/>
              <a:t>t+dt</a:t>
            </a:r>
            <a:r>
              <a:rPr lang="en-US" i="1" dirty="0"/>
              <a:t> given that there was no OOS observed till time t</a:t>
            </a:r>
          </a:p>
          <a:p>
            <a:pPr lvl="1"/>
            <a:r>
              <a:rPr lang="en-US" i="1" dirty="0"/>
              <a:t>So h(t) represents how the probability changes in a very small interval of time</a:t>
            </a:r>
          </a:p>
          <a:p>
            <a:pPr marL="457200" lvl="1" indent="0">
              <a:buNone/>
            </a:pPr>
            <a:endParaRPr lang="en-US" i="1" dirty="0"/>
          </a:p>
          <a:p>
            <a:r>
              <a:rPr lang="en-US" sz="2400" dirty="0"/>
              <a:t>H(t) = cumulative hazard rate </a:t>
            </a:r>
          </a:p>
          <a:p>
            <a:r>
              <a:rPr lang="en-US" sz="2400" dirty="0"/>
              <a:t>Survival function S(t) = P(the item experience no </a:t>
            </a:r>
            <a:r>
              <a:rPr lang="en-US" sz="2400" dirty="0" err="1"/>
              <a:t>oos</a:t>
            </a:r>
            <a:r>
              <a:rPr lang="en-US" sz="2400" dirty="0"/>
              <a:t> till time = t)</a:t>
            </a:r>
          </a:p>
          <a:p>
            <a:pPr marL="0" indent="0">
              <a:buFont typeface="Arial" panose="020B0604020202020204" pitchFamily="34" charset="0"/>
              <a:buNone/>
            </a:pPr>
            <a:r>
              <a:rPr lang="en-US" sz="2400" dirty="0"/>
              <a:t>                                         = </a:t>
            </a:r>
            <a:r>
              <a:rPr lang="en-US" sz="2400" dirty="0" err="1"/>
              <a:t>exp</a:t>
            </a:r>
            <a:r>
              <a:rPr lang="en-US" sz="2400" dirty="0"/>
              <a:t>(-H(t))</a:t>
            </a:r>
          </a:p>
        </p:txBody>
      </p:sp>
      <p:pic>
        <p:nvPicPr>
          <p:cNvPr id="4" name="Picture 3">
            <a:extLst>
              <a:ext uri="{FF2B5EF4-FFF2-40B4-BE49-F238E27FC236}">
                <a16:creationId xmlns:a16="http://schemas.microsoft.com/office/drawing/2014/main" id="{BFF3598D-A898-AE44-9063-3DEE118C0E13}"/>
              </a:ext>
            </a:extLst>
          </p:cNvPr>
          <p:cNvPicPr>
            <a:picLocks noChangeAspect="1"/>
          </p:cNvPicPr>
          <p:nvPr/>
        </p:nvPicPr>
        <p:blipFill>
          <a:blip r:embed="rId2"/>
          <a:stretch>
            <a:fillRect/>
          </a:stretch>
        </p:blipFill>
        <p:spPr>
          <a:xfrm>
            <a:off x="3048165" y="1734110"/>
            <a:ext cx="4031988" cy="610448"/>
          </a:xfrm>
          <a:prstGeom prst="rect">
            <a:avLst/>
          </a:prstGeom>
        </p:spPr>
      </p:pic>
      <p:pic>
        <p:nvPicPr>
          <p:cNvPr id="5" name="Picture 4">
            <a:extLst>
              <a:ext uri="{FF2B5EF4-FFF2-40B4-BE49-F238E27FC236}">
                <a16:creationId xmlns:a16="http://schemas.microsoft.com/office/drawing/2014/main" id="{8C4553B5-7D2A-0F4A-B683-4BDDFF8FA9A4}"/>
              </a:ext>
            </a:extLst>
          </p:cNvPr>
          <p:cNvPicPr>
            <a:picLocks noChangeAspect="1"/>
          </p:cNvPicPr>
          <p:nvPr/>
        </p:nvPicPr>
        <p:blipFill>
          <a:blip r:embed="rId3"/>
          <a:stretch>
            <a:fillRect/>
          </a:stretch>
        </p:blipFill>
        <p:spPr>
          <a:xfrm>
            <a:off x="4592068" y="4088963"/>
            <a:ext cx="1536700" cy="419100"/>
          </a:xfrm>
          <a:prstGeom prst="rect">
            <a:avLst/>
          </a:prstGeom>
        </p:spPr>
      </p:pic>
    </p:spTree>
    <p:extLst>
      <p:ext uri="{BB962C8B-B14F-4D97-AF65-F5344CB8AC3E}">
        <p14:creationId xmlns:p14="http://schemas.microsoft.com/office/powerpoint/2010/main" val="3849516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9E8B-2900-F243-AF31-8F3A2F41C964}"/>
              </a:ext>
            </a:extLst>
          </p:cNvPr>
          <p:cNvSpPr txBox="1">
            <a:spLocks/>
          </p:cNvSpPr>
          <p:nvPr/>
        </p:nvSpPr>
        <p:spPr>
          <a:xfrm>
            <a:off x="677334" y="259572"/>
            <a:ext cx="9764524" cy="7433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rPr>
              <a:t>Brief explanation of models explored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341F0-7C3E-CF4E-8AE0-916CEA1B542B}"/>
                  </a:ext>
                </a:extLst>
              </p:cNvPr>
              <p:cNvSpPr txBox="1">
                <a:spLocks/>
              </p:cNvSpPr>
              <p:nvPr/>
            </p:nvSpPr>
            <p:spPr>
              <a:xfrm>
                <a:off x="677334" y="1170694"/>
                <a:ext cx="10059492" cy="5515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Cox proportional hazard model </a:t>
                </a:r>
                <a:r>
                  <a:rPr lang="en-US" sz="2000" dirty="0"/>
                  <a:t>for an item</a:t>
                </a:r>
                <a:br>
                  <a:rPr lang="en-US" sz="2000" i="1" dirty="0"/>
                </a:br>
                <a:endParaRPr lang="en-US" sz="2000" i="1" dirty="0"/>
              </a:p>
              <a:p>
                <a:pPr marL="0"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m:rPr>
                          <m:nor/>
                        </m:rPr>
                        <a:rPr lang="en-US" sz="2000" dirty="0"/>
                        <m:t>exp</m:t>
                      </m:r>
                      <m:r>
                        <m:rPr>
                          <m:nor/>
                        </m:rPr>
                        <a:rPr lang="en-US" sz="2000" dirty="0"/>
                        <m:t>(</m:t>
                      </m:r>
                      <m:r>
                        <a:rPr lang="en-US" sz="2000" i="1" dirty="0" smtClean="0">
                          <a:latin typeface="Cambria Math" panose="02040503050406030204" pitchFamily="18" charset="0"/>
                          <a:ea typeface="Cambria Math" panose="02040503050406030204" pitchFamily="18" charset="0"/>
                        </a:rPr>
                        <m:t>∑</m:t>
                      </m:r>
                      <m:r>
                        <m:rPr>
                          <m:nor/>
                        </m:rPr>
                        <a:rPr lang="en-US" sz="2000" b="0" i="0" baseline="-25000" dirty="0" smtClean="0">
                          <a:latin typeface="Cambria Math" panose="02040503050406030204" pitchFamily="18" charset="0"/>
                          <a:ea typeface="Cambria Math" panose="02040503050406030204" pitchFamily="18" charset="0"/>
                        </a:rPr>
                        <m:t>i</m:t>
                      </m:r>
                      <m:r>
                        <m:rPr>
                          <m:nor/>
                        </m:rPr>
                        <a:rPr lang="en-US" sz="2000" b="0" i="0" dirty="0" smtClean="0">
                          <a:latin typeface="Cambria Math" panose="02040503050406030204" pitchFamily="18" charset="0"/>
                          <a:ea typeface="Cambria Math" panose="02040503050406030204" pitchFamily="18" charset="0"/>
                        </a:rPr>
                        <m:t>Z</m:t>
                      </m:r>
                      <m:r>
                        <m:rPr>
                          <m:nor/>
                        </m:rPr>
                        <a:rPr lang="en-US" sz="2000" b="0" i="0" baseline="-25000" dirty="0" smtClean="0">
                          <a:latin typeface="Cambria Math" panose="02040503050406030204" pitchFamily="18" charset="0"/>
                          <a:ea typeface="Cambria Math" panose="02040503050406030204" pitchFamily="18" charset="0"/>
                        </a:rPr>
                        <m:t>i</m:t>
                      </m:r>
                      <m:r>
                        <m:rPr>
                          <m:sty m:val="p"/>
                        </m:rPr>
                        <a:rPr lang="el-GR" sz="2000" b="0" i="1" dirty="0" smtClean="0">
                          <a:latin typeface="Cambria Math" panose="02040503050406030204" pitchFamily="18" charset="0"/>
                          <a:ea typeface="Cambria Math" panose="02040503050406030204" pitchFamily="18" charset="0"/>
                        </a:rPr>
                        <m:t>β</m:t>
                      </m:r>
                      <m:r>
                        <m:rPr>
                          <m:nor/>
                        </m:rPr>
                        <a:rPr lang="en-US" sz="2000" b="0" i="0" baseline="-25000" dirty="0" smtClean="0">
                          <a:latin typeface="Cambria Math" panose="02040503050406030204" pitchFamily="18" charset="0"/>
                          <a:ea typeface="Cambria Math" panose="02040503050406030204" pitchFamily="18" charset="0"/>
                        </a:rPr>
                        <m:t>i</m:t>
                      </m:r>
                      <m:r>
                        <m:rPr>
                          <m:nor/>
                        </m:rPr>
                        <a:rPr lang="en-US" sz="2000" dirty="0"/>
                        <m:t>) </m:t>
                      </m:r>
                      <m:r>
                        <a:rPr lang="en-US" sz="2000" i="1">
                          <a:latin typeface="Cambria Math" panose="02040503050406030204" pitchFamily="18" charset="0"/>
                        </a:rPr>
                        <m:t>h</m:t>
                      </m:r>
                      <m:r>
                        <a:rPr lang="en-US" sz="2000" i="1" baseline="-25000">
                          <a:latin typeface="Cambria Math" panose="02040503050406030204" pitchFamily="18" charset="0"/>
                        </a:rPr>
                        <m:t>0</m:t>
                      </m:r>
                      <m:d>
                        <m:dPr>
                          <m:ctrlPr>
                            <a:rPr lang="en-US" sz="2000" i="1">
                              <a:latin typeface="Cambria Math" panose="02040503050406030204" pitchFamily="18" charset="0"/>
                            </a:rPr>
                          </m:ctrlPr>
                        </m:dPr>
                        <m:e>
                          <m:r>
                            <a:rPr lang="en-US" sz="2000" i="1">
                              <a:latin typeface="Cambria Math" panose="02040503050406030204" pitchFamily="18" charset="0"/>
                            </a:rPr>
                            <m:t>𝑡</m:t>
                          </m:r>
                        </m:e>
                      </m:d>
                    </m:oMath>
                  </m:oMathPara>
                </a14:m>
                <a:endParaRPr lang="en-US" sz="2000" dirty="0"/>
              </a:p>
              <a:p>
                <a:pPr marL="0" indent="0">
                  <a:buFont typeface="Arial" panose="020B0604020202020204" pitchFamily="34" charset="0"/>
                  <a:buNone/>
                </a:pPr>
                <a:r>
                  <a:rPr lang="en-US" sz="2000" dirty="0"/>
                  <a:t>	Where t = time since previous </a:t>
                </a:r>
                <a:r>
                  <a:rPr lang="en-US" sz="2000" dirty="0" err="1"/>
                  <a:t>oos</a:t>
                </a:r>
                <a:r>
                  <a:rPr lang="en-US" sz="2000" dirty="0"/>
                  <a:t>; </a:t>
                </a:r>
                <a:r>
                  <a:rPr lang="en-US" sz="2000" dirty="0" err="1"/>
                  <a:t>Z</a:t>
                </a:r>
                <a:r>
                  <a:rPr lang="en-US" sz="2000" baseline="-25000" dirty="0" err="1"/>
                  <a:t>i</a:t>
                </a:r>
                <a:r>
                  <a:rPr lang="en-US" sz="2000" dirty="0"/>
                  <a:t> = </a:t>
                </a:r>
                <a:r>
                  <a:rPr lang="en-US" sz="2000" dirty="0" err="1"/>
                  <a:t>i</a:t>
                </a:r>
                <a:r>
                  <a:rPr lang="en-US" sz="2000" baseline="30000" dirty="0" err="1"/>
                  <a:t>th</a:t>
                </a:r>
                <a:r>
                  <a:rPr lang="en-US" sz="2000" dirty="0"/>
                  <a:t> covariate for the item</a:t>
                </a:r>
              </a:p>
              <a:p>
                <a:pPr marL="0" indent="0">
                  <a:buFont typeface="Arial" panose="020B0604020202020204" pitchFamily="34" charset="0"/>
                  <a:buNone/>
                </a:pPr>
                <a:r>
                  <a:rPr lang="en-US" sz="2000" dirty="0"/>
                  <a:t>	We model the hazard rate based on the covariates observed in the 30 day window</a:t>
                </a:r>
                <a:endParaRPr lang="en-US" sz="2000" i="1" dirty="0"/>
              </a:p>
              <a:p>
                <a:r>
                  <a:rPr lang="en-US" sz="2000" b="1" dirty="0"/>
                  <a:t>Random Survival Forests</a:t>
                </a:r>
              </a:p>
              <a:p>
                <a:pPr marL="0" indent="0">
                  <a:buFont typeface="Arial" panose="020B0604020202020204" pitchFamily="34" charset="0"/>
                  <a:buNone/>
                </a:pPr>
                <a:r>
                  <a:rPr lang="en-US" sz="2000" dirty="0"/>
                  <a:t>	These are similar to random forests but the split criteria is based on log rank 	statistic which is based on the log rank test for the equivalence of survival 	curves.</a:t>
                </a:r>
              </a:p>
              <a:p>
                <a:pPr marL="0" indent="0">
                  <a:buFont typeface="Arial" panose="020B0604020202020204" pitchFamily="34" charset="0"/>
                  <a:buNone/>
                </a:pPr>
                <a:endParaRPr lang="en-US" sz="2000" dirty="0"/>
              </a:p>
              <a:p>
                <a:r>
                  <a:rPr lang="en-US" sz="2000" dirty="0"/>
                  <a:t>Other regression models such as </a:t>
                </a:r>
                <a:r>
                  <a:rPr lang="en-US" sz="2000" b="1" dirty="0"/>
                  <a:t>random forest, Quantile Regression and </a:t>
                </a:r>
                <a:r>
                  <a:rPr lang="en-US" sz="2000" b="1" dirty="0" err="1"/>
                  <a:t>bagEarth</a:t>
                </a:r>
                <a:r>
                  <a:rPr lang="en-US" sz="2000" b="1" dirty="0"/>
                  <a:t>(bagging of MARS) </a:t>
                </a:r>
                <a:r>
                  <a:rPr lang="en-US" sz="2000" dirty="0"/>
                  <a:t>for comparison.</a:t>
                </a:r>
              </a:p>
              <a:p>
                <a:r>
                  <a:rPr lang="en-US" sz="2000" dirty="0"/>
                  <a:t>Tried weighted as well as unweighted models. Weight = ( 1 +  </a:t>
                </a:r>
                <a:r>
                  <a:rPr lang="en-US" sz="2000" dirty="0" err="1"/>
                  <a:t>Mahalanobis</a:t>
                </a:r>
                <a:r>
                  <a:rPr lang="en-US" sz="2000" dirty="0"/>
                  <a:t> distance of a data point from centroid of training data cloud)</a:t>
                </a:r>
                <a:r>
                  <a:rPr lang="en-US" sz="2400" baseline="30000" dirty="0"/>
                  <a:t>-1</a:t>
                </a:r>
                <a:r>
                  <a:rPr lang="en-US" sz="2000" dirty="0"/>
                  <a:t>.</a:t>
                </a:r>
              </a:p>
            </p:txBody>
          </p:sp>
        </mc:Choice>
        <mc:Fallback>
          <p:sp>
            <p:nvSpPr>
              <p:cNvPr id="3" name="Content Placeholder 2">
                <a:extLst>
                  <a:ext uri="{FF2B5EF4-FFF2-40B4-BE49-F238E27FC236}">
                    <a16:creationId xmlns:a16="http://schemas.microsoft.com/office/drawing/2014/main" id="{CE1341F0-7C3E-CF4E-8AE0-916CEA1B542B}"/>
                  </a:ext>
                </a:extLst>
              </p:cNvPr>
              <p:cNvSpPr txBox="1">
                <a:spLocks noRot="1" noChangeAspect="1" noMove="1" noResize="1" noEditPoints="1" noAdjustHandles="1" noChangeArrowheads="1" noChangeShapeType="1" noTextEdit="1"/>
              </p:cNvSpPr>
              <p:nvPr/>
            </p:nvSpPr>
            <p:spPr>
              <a:xfrm>
                <a:off x="677334" y="1170694"/>
                <a:ext cx="10059492" cy="5515241"/>
              </a:xfrm>
              <a:prstGeom prst="rect">
                <a:avLst/>
              </a:prstGeom>
              <a:blipFill>
                <a:blip r:embed="rId2"/>
                <a:stretch>
                  <a:fillRect l="-378" t="-1149" r="-126"/>
                </a:stretch>
              </a:blipFill>
            </p:spPr>
            <p:txBody>
              <a:bodyPr/>
              <a:lstStyle/>
              <a:p>
                <a:r>
                  <a:rPr lang="en-US">
                    <a:noFill/>
                  </a:rPr>
                  <a:t> </a:t>
                </a:r>
              </a:p>
            </p:txBody>
          </p:sp>
        </mc:Fallback>
      </mc:AlternateContent>
    </p:spTree>
    <p:extLst>
      <p:ext uri="{BB962C8B-B14F-4D97-AF65-F5344CB8AC3E}">
        <p14:creationId xmlns:p14="http://schemas.microsoft.com/office/powerpoint/2010/main" val="108301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3753</TotalTime>
  <Words>1538</Words>
  <Application>Microsoft Macintosh PowerPoint</Application>
  <PresentationFormat>Widescreen</PresentationFormat>
  <Paragraphs>316</Paragraphs>
  <Slides>26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Calibri Light</vt:lpstr>
      <vt:lpstr>Cambria Math</vt:lpstr>
      <vt:lpstr>HelveticaNeueLT Std</vt:lpstr>
      <vt:lpstr>HelveticaNeueLT Std Thin</vt:lpstr>
      <vt:lpstr>Lucida Grande</vt:lpstr>
      <vt:lpstr>Trebuchet MS</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OOS and Survival analysis correspondence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Replenishment = Censoring</vt:lpstr>
      <vt:lpstr>Results</vt:lpstr>
      <vt:lpstr>Scaling Up</vt:lpstr>
      <vt:lpstr>Learnings</vt:lpstr>
      <vt:lpstr>Next steps</vt:lpstr>
      <vt:lpstr>PowerPoint Presentation</vt:lpstr>
      <vt:lpstr>Models</vt:lpstr>
      <vt:lpstr>PowerPoint Presentation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120</cp:revision>
  <dcterms:created xsi:type="dcterms:W3CDTF">2019-04-04T10:23:39Z</dcterms:created>
  <dcterms:modified xsi:type="dcterms:W3CDTF">2019-07-12T07:12:25Z</dcterms:modified>
</cp:coreProperties>
</file>